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410" r:id="rId2"/>
    <p:sldId id="383" r:id="rId3"/>
    <p:sldId id="323" r:id="rId4"/>
    <p:sldId id="356" r:id="rId5"/>
    <p:sldId id="325" r:id="rId6"/>
    <p:sldId id="365" r:id="rId7"/>
    <p:sldId id="367" r:id="rId8"/>
    <p:sldId id="368" r:id="rId9"/>
    <p:sldId id="260" r:id="rId10"/>
    <p:sldId id="335" r:id="rId11"/>
    <p:sldId id="336" r:id="rId12"/>
    <p:sldId id="412" r:id="rId13"/>
    <p:sldId id="339" r:id="rId14"/>
    <p:sldId id="340" r:id="rId15"/>
    <p:sldId id="358" r:id="rId16"/>
    <p:sldId id="350" r:id="rId17"/>
    <p:sldId id="3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pixabay.com/en/friends-trust-friendship-together-1027867/" TargetMode="External"/><Relationship Id="rId2" Type="http://schemas.openxmlformats.org/officeDocument/2006/relationships/image" Target="../media/image23.jpg"/><Relationship Id="rId1" Type="http://schemas.openxmlformats.org/officeDocument/2006/relationships/image" Target="../media/image22.jpg"/><Relationship Id="rId4" Type="http://schemas.openxmlformats.org/officeDocument/2006/relationships/image" Target="../media/image24.jpg"/></Relationships>
</file>

<file path=ppt/diagrams/_rels/drawing1.xml.rels><?xml version="1.0" encoding="UTF-8" standalone="yes"?>
<Relationships xmlns="http://schemas.openxmlformats.org/package/2006/relationships"><Relationship Id="rId3" Type="http://schemas.openxmlformats.org/officeDocument/2006/relationships/hyperlink" Target="https://pixabay.com/en/friends-trust-friendship-together-1027867/" TargetMode="External"/><Relationship Id="rId2" Type="http://schemas.openxmlformats.org/officeDocument/2006/relationships/image" Target="../media/image23.jpg"/><Relationship Id="rId1" Type="http://schemas.openxmlformats.org/officeDocument/2006/relationships/image" Target="../media/image22.jpg"/><Relationship Id="rId4" Type="http://schemas.openxmlformats.org/officeDocument/2006/relationships/image" Target="../media/image2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D28F7-B1B4-43B7-9B2D-2C2619E5FEF1}" type="doc">
      <dgm:prSet loTypeId="urn:microsoft.com/office/officeart/2011/layout/RadialPictureList" loCatId="officeonline" qsTypeId="urn:microsoft.com/office/officeart/2005/8/quickstyle/simple1" qsCatId="simple" csTypeId="urn:microsoft.com/office/officeart/2005/8/colors/accent1_2" csCatId="accent1" phldr="1"/>
      <dgm:spPr/>
      <dgm:t>
        <a:bodyPr/>
        <a:lstStyle/>
        <a:p>
          <a:endParaRPr lang="en-US"/>
        </a:p>
      </dgm:t>
    </dgm:pt>
    <dgm:pt modelId="{F472F3DD-5535-48AA-B42A-F9F9183544E4}">
      <dgm:prSet phldrT="[Text]" custT="1"/>
      <dgm:spPr>
        <a:solidFill>
          <a:srgbClr val="FFC000"/>
        </a:solidFill>
        <a:effectLst>
          <a:softEdge rad="317500"/>
        </a:effectLst>
      </dgm:spPr>
      <dgm:t>
        <a:bodyPr/>
        <a:lstStyle/>
        <a:p>
          <a:r>
            <a:rPr lang="en-US" sz="2000" b="1" i="0">
              <a:solidFill>
                <a:srgbClr val="000000"/>
              </a:solidFill>
              <a:effectLst/>
              <a:latin typeface="NewCentury" panose="02020500000000000000" pitchFamily="18" charset="0"/>
              <a:ea typeface="NewCentury" panose="02020500000000000000" pitchFamily="18" charset="0"/>
              <a:cs typeface="NewCentury" panose="02020500000000000000" pitchFamily="18" charset="0"/>
            </a:rPr>
            <a:t>Biểu hiện của p</a:t>
          </a:r>
          <a:r>
            <a:rPr lang="vi-VN" sz="2000" b="1" i="0">
              <a:solidFill>
                <a:srgbClr val="000000"/>
              </a:solidFill>
              <a:effectLst/>
              <a:latin typeface="NewCentury" panose="02020500000000000000" pitchFamily="18" charset="0"/>
              <a:ea typeface="NewCentury" panose="02020500000000000000" pitchFamily="18" charset="0"/>
              <a:cs typeface="NewCentury" panose="02020500000000000000" pitchFamily="18" charset="0"/>
            </a:rPr>
            <a:t>háp quyền nhân nghĩa</a:t>
          </a:r>
          <a:endParaRPr lang="en-US" sz="2000" i="0">
            <a:latin typeface="NewCentury" panose="02020500000000000000" pitchFamily="18" charset="0"/>
            <a:ea typeface="NewCentury" panose="02020500000000000000" pitchFamily="18" charset="0"/>
            <a:cs typeface="NewCentury" panose="02020500000000000000" pitchFamily="18" charset="0"/>
          </a:endParaRPr>
        </a:p>
      </dgm:t>
    </dgm:pt>
    <dgm:pt modelId="{1481CC59-0E52-4B88-AD4B-73F096ADEEE4}" type="parTrans" cxnId="{38EE6A5F-A68C-4B09-80E4-D5FAF99D9116}">
      <dgm:prSet/>
      <dgm:spPr/>
      <dgm:t>
        <a:bodyPr/>
        <a:lstStyle/>
        <a:p>
          <a:endParaRPr lang="en-US"/>
        </a:p>
      </dgm:t>
    </dgm:pt>
    <dgm:pt modelId="{81B54FE8-9E58-4F8D-A684-2F06862D21EE}" type="sibTrans" cxnId="{38EE6A5F-A68C-4B09-80E4-D5FAF99D9116}">
      <dgm:prSet/>
      <dgm:spPr/>
      <dgm:t>
        <a:bodyPr/>
        <a:lstStyle/>
        <a:p>
          <a:endParaRPr lang="en-US"/>
        </a:p>
      </dgm:t>
    </dgm:pt>
    <dgm:pt modelId="{40BA8517-3AD2-4888-9D40-C88342E3517A}">
      <dgm:prSet phldrT="[Text]" custT="1"/>
      <dgm:spPr/>
      <dgm:t>
        <a:bodyPr/>
        <a:lstStyle/>
        <a:p>
          <a:pPr>
            <a:buNone/>
          </a:pPr>
          <a:r>
            <a:rPr lang="vi-VN" sz="2200" i="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Trong pháp quyền nhân nghĩa, pháp luật có tính nhân văn, khuyến thiện.</a:t>
          </a:r>
          <a:endParaRPr lang="en-US" sz="2200" i="0">
            <a:latin typeface="NewCentury-Narrow" panose="020B0500000000000000" pitchFamily="34" charset="0"/>
            <a:ea typeface="NewCentury-Narrow" panose="020B0500000000000000" pitchFamily="34" charset="0"/>
            <a:cs typeface="NewCentury-Narrow" panose="020B0500000000000000" pitchFamily="34" charset="0"/>
          </a:endParaRPr>
        </a:p>
      </dgm:t>
    </dgm:pt>
    <dgm:pt modelId="{42C213F9-D748-4C08-BF58-A0C695B0D738}" type="parTrans" cxnId="{E72CE17A-AB52-47DE-9099-1529E539BE13}">
      <dgm:prSet/>
      <dgm:spPr/>
      <dgm:t>
        <a:bodyPr/>
        <a:lstStyle/>
        <a:p>
          <a:endParaRPr lang="en-US"/>
        </a:p>
      </dgm:t>
    </dgm:pt>
    <dgm:pt modelId="{A1325533-6B03-4A87-A745-917704148EF6}" type="sibTrans" cxnId="{E72CE17A-AB52-47DE-9099-1529E539BE13}">
      <dgm:prSet/>
      <dgm:spPr/>
      <dgm:t>
        <a:bodyPr/>
        <a:lstStyle/>
        <a:p>
          <a:endParaRPr lang="en-US"/>
        </a:p>
      </dgm:t>
    </dgm:pt>
    <dgm:pt modelId="{C1DFCBEA-A587-49E3-A0DC-7A57AEA92690}">
      <dgm:prSet phldrT="[Text]" custT="1"/>
      <dgm:spPr/>
      <dgm:t>
        <a:bodyPr/>
        <a:lstStyle/>
        <a:p>
          <a:pPr algn="just">
            <a:buNone/>
          </a:pPr>
          <a:r>
            <a:rPr lang="vi-VN"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Tính nhân văn của hệ thống luật pháp thể hiện ở việc ghi nhận đầy đủ và bảo vệ quyền con người; tính nghiêm minh nhưng khách quan và công bằng, tuyệt đối chống đối xử với con người một cách dã man</a:t>
          </a:r>
          <a:r>
            <a:rPr lang="en-US" sz="22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200">
            <a:latin typeface="NewCentury-Narrow" panose="020B0500000000000000" pitchFamily="34" charset="0"/>
            <a:ea typeface="NewCentury-Narrow" panose="020B0500000000000000" pitchFamily="34" charset="0"/>
            <a:cs typeface="NewCentury-Narrow" panose="020B0500000000000000" pitchFamily="34" charset="0"/>
          </a:endParaRPr>
        </a:p>
      </dgm:t>
    </dgm:pt>
    <dgm:pt modelId="{A4949F83-7F2E-4DAA-95C2-24949D77D897}" type="parTrans" cxnId="{1699E5AA-7782-4526-87B4-DABACBD72B9A}">
      <dgm:prSet/>
      <dgm:spPr/>
      <dgm:t>
        <a:bodyPr/>
        <a:lstStyle/>
        <a:p>
          <a:endParaRPr lang="en-US"/>
        </a:p>
      </dgm:t>
    </dgm:pt>
    <dgm:pt modelId="{C3F8257C-383F-4E69-8E74-2469F49DDA5F}" type="sibTrans" cxnId="{1699E5AA-7782-4526-87B4-DABACBD72B9A}">
      <dgm:prSet/>
      <dgm:spPr/>
      <dgm:t>
        <a:bodyPr/>
        <a:lstStyle/>
        <a:p>
          <a:endParaRPr lang="en-US"/>
        </a:p>
      </dgm:t>
    </dgm:pt>
    <dgm:pt modelId="{A1890EA3-FCD0-4A77-B90D-E2990AABDE61}">
      <dgm:prSet phldrT="[Text]" custT="1"/>
      <dgm:spPr/>
      <dgm:t>
        <a:bodyPr/>
        <a:lstStyle/>
        <a:p>
          <a:pPr algn="just">
            <a:buNone/>
          </a:pPr>
          <a:r>
            <a:rPr lang="en-US" sz="22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ính khuyến thiện, bảo vệ cái đúng, cái tốt, l</a:t>
          </a:r>
          <a:r>
            <a:rPr lang="en-US"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ấ</a:t>
          </a:r>
          <a:r>
            <a:rPr lang="vi-VN" sz="2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y mục đích giáo dục, cảm hóa, thức tỉnh con người làm căn bản.</a:t>
          </a:r>
          <a:endParaRPr lang="en-US" sz="2200">
            <a:latin typeface="NewCentury-Narrow" panose="020B0500000000000000" pitchFamily="34" charset="0"/>
            <a:ea typeface="NewCentury-Narrow" panose="020B0500000000000000" pitchFamily="34" charset="0"/>
            <a:cs typeface="NewCentury-Narrow" panose="020B0500000000000000" pitchFamily="34" charset="0"/>
          </a:endParaRPr>
        </a:p>
      </dgm:t>
    </dgm:pt>
    <dgm:pt modelId="{158429D5-4D5E-497E-85E4-BD544AC7AC58}" type="parTrans" cxnId="{16EC3456-98ED-41A9-AE7E-5A8ED18EE6F0}">
      <dgm:prSet/>
      <dgm:spPr/>
      <dgm:t>
        <a:bodyPr/>
        <a:lstStyle/>
        <a:p>
          <a:endParaRPr lang="en-US"/>
        </a:p>
      </dgm:t>
    </dgm:pt>
    <dgm:pt modelId="{896096C2-E6ED-494D-A4F5-2D0F6364CAA6}" type="sibTrans" cxnId="{16EC3456-98ED-41A9-AE7E-5A8ED18EE6F0}">
      <dgm:prSet/>
      <dgm:spPr/>
      <dgm:t>
        <a:bodyPr/>
        <a:lstStyle/>
        <a:p>
          <a:endParaRPr lang="en-US"/>
        </a:p>
      </dgm:t>
    </dgm:pt>
    <dgm:pt modelId="{32025FBD-577E-4098-BABC-B9BAA803F330}" type="pres">
      <dgm:prSet presAssocID="{0A9D28F7-B1B4-43B7-9B2D-2C2619E5FEF1}" presName="Name0" presStyleCnt="0">
        <dgm:presLayoutVars>
          <dgm:chMax val="1"/>
          <dgm:chPref val="1"/>
          <dgm:dir/>
          <dgm:resizeHandles/>
        </dgm:presLayoutVars>
      </dgm:prSet>
      <dgm:spPr/>
    </dgm:pt>
    <dgm:pt modelId="{CE4C4246-7A46-4F46-B3EF-43B5783FE515}" type="pres">
      <dgm:prSet presAssocID="{F472F3DD-5535-48AA-B42A-F9F9183544E4}" presName="Parent" presStyleLbl="node1" presStyleIdx="0" presStyleCnt="2" custScaleX="142099" custScaleY="133794" custLinFactNeighborX="-83840" custLinFactNeighborY="-2236">
        <dgm:presLayoutVars>
          <dgm:chMax val="4"/>
          <dgm:chPref val="3"/>
        </dgm:presLayoutVars>
      </dgm:prSet>
      <dgm:spPr/>
    </dgm:pt>
    <dgm:pt modelId="{AB78A08C-63CA-4DB4-BB4A-45532DC5B74E}" type="pres">
      <dgm:prSet presAssocID="{40BA8517-3AD2-4888-9D40-C88342E3517A}" presName="Accent" presStyleLbl="node1" presStyleIdx="1" presStyleCnt="2" custLinFactNeighborX="-52139"/>
      <dgm:spPr/>
    </dgm:pt>
    <dgm:pt modelId="{B2772802-0E74-4C13-AB08-1624786475F1}" type="pres">
      <dgm:prSet presAssocID="{40BA8517-3AD2-4888-9D40-C88342E3517A}" presName="Image1" presStyleLbl="fgImgPlace1" presStyleIdx="0" presStyleCnt="3" custLinFactX="-36692" custLinFactY="11443" custLinFactNeighborX="-100000"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B8D5ADC7-4F14-41BF-9684-9EC1551243E5}" type="pres">
      <dgm:prSet presAssocID="{40BA8517-3AD2-4888-9D40-C88342E3517A}" presName="Child1" presStyleLbl="revTx" presStyleIdx="0" presStyleCnt="3" custScaleX="320320" custLinFactNeighborX="780" custLinFactNeighborY="-12934">
        <dgm:presLayoutVars>
          <dgm:chMax val="0"/>
          <dgm:chPref val="0"/>
          <dgm:bulletEnabled val="1"/>
        </dgm:presLayoutVars>
      </dgm:prSet>
      <dgm:spPr/>
    </dgm:pt>
    <dgm:pt modelId="{533A103A-2417-448F-AE27-D82DB79E2594}" type="pres">
      <dgm:prSet presAssocID="{C1DFCBEA-A587-49E3-A0DC-7A57AEA92690}" presName="Image2" presStyleCnt="0"/>
      <dgm:spPr/>
    </dgm:pt>
    <dgm:pt modelId="{9AB631F2-6984-4146-9535-2A5CD04FB37E}" type="pres">
      <dgm:prSet presAssocID="{C1DFCBEA-A587-49E3-A0DC-7A57AEA92690}" presName="Image" presStyleLbl="fgImgPlace1" presStyleIdx="1" presStyleCnt="3" custScaleX="106481" custScaleY="104644" custLinFactX="-100000" custLinFactY="-23092" custLinFactNeighborX="-109736" custLinFactNeighborY="-100000"/>
      <dgm:spPr>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t="-1000" b="-1000"/>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AE518568-F92B-4C86-A553-34DBAA4ED1BC}" type="pres">
      <dgm:prSet presAssocID="{C1DFCBEA-A587-49E3-A0DC-7A57AEA92690}" presName="Child2" presStyleLbl="revTx" presStyleIdx="1" presStyleCnt="3" custScaleX="375923" custScaleY="143952">
        <dgm:presLayoutVars>
          <dgm:chMax val="0"/>
          <dgm:chPref val="0"/>
          <dgm:bulletEnabled val="1"/>
        </dgm:presLayoutVars>
      </dgm:prSet>
      <dgm:spPr/>
    </dgm:pt>
    <dgm:pt modelId="{C457CAB6-382E-4E9B-8A77-256DE7BB3DF8}" type="pres">
      <dgm:prSet presAssocID="{A1890EA3-FCD0-4A77-B90D-E2990AABDE61}" presName="Image3" presStyleCnt="0"/>
      <dgm:spPr/>
    </dgm:pt>
    <dgm:pt modelId="{A4914AAF-9E55-43D3-93B4-EBA4B4367AE6}" type="pres">
      <dgm:prSet presAssocID="{A1890EA3-FCD0-4A77-B90D-E2990AABDE61}" presName="Image" presStyleLbl="fgImgPlace1" presStyleIdx="2" presStyleCnt="3" custLinFactX="-82602" custLinFactNeighborX="-100000" custLinFactNeighborY="-1043"/>
      <dgm:spPr>
        <a:blipFill>
          <a:blip xmlns:r="http://schemas.openxmlformats.org/officeDocument/2006/relationships" r:embed="rId4">
            <a:extLst>
              <a:ext uri="{28A0092B-C50C-407E-A947-70E740481C1C}">
                <a14:useLocalDpi xmlns:a14="http://schemas.microsoft.com/office/drawing/2010/main" val="0"/>
              </a:ext>
            </a:extLst>
          </a:blip>
          <a:srcRect/>
          <a:stretch>
            <a:fillRect l="-21000" r="-21000"/>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4251559E-E068-4664-93ED-3C30730EE9BC}" type="pres">
      <dgm:prSet presAssocID="{A1890EA3-FCD0-4A77-B90D-E2990AABDE61}" presName="Child3" presStyleLbl="revTx" presStyleIdx="2" presStyleCnt="3" custScaleX="305976" custLinFactNeighborX="-4680" custLinFactNeighborY="12936">
        <dgm:presLayoutVars>
          <dgm:chMax val="0"/>
          <dgm:chPref val="0"/>
          <dgm:bulletEnabled val="1"/>
        </dgm:presLayoutVars>
      </dgm:prSet>
      <dgm:spPr/>
    </dgm:pt>
  </dgm:ptLst>
  <dgm:cxnLst>
    <dgm:cxn modelId="{2C319716-5F69-4DE5-8778-1DA1DF16ED50}" type="presOf" srcId="{40BA8517-3AD2-4888-9D40-C88342E3517A}" destId="{B8D5ADC7-4F14-41BF-9684-9EC1551243E5}" srcOrd="0" destOrd="0" presId="urn:microsoft.com/office/officeart/2011/layout/RadialPictureList"/>
    <dgm:cxn modelId="{11F13E1C-B67B-4514-A1AA-F49917CB0D65}" type="presOf" srcId="{A1890EA3-FCD0-4A77-B90D-E2990AABDE61}" destId="{4251559E-E068-4664-93ED-3C30730EE9BC}" srcOrd="0" destOrd="0" presId="urn:microsoft.com/office/officeart/2011/layout/RadialPictureList"/>
    <dgm:cxn modelId="{78DA5D20-C6B9-46F1-AF6D-093DE1337575}" type="presOf" srcId="{C1DFCBEA-A587-49E3-A0DC-7A57AEA92690}" destId="{AE518568-F92B-4C86-A553-34DBAA4ED1BC}" srcOrd="0" destOrd="0" presId="urn:microsoft.com/office/officeart/2011/layout/RadialPictureList"/>
    <dgm:cxn modelId="{38EE6A5F-A68C-4B09-80E4-D5FAF99D9116}" srcId="{0A9D28F7-B1B4-43B7-9B2D-2C2619E5FEF1}" destId="{F472F3DD-5535-48AA-B42A-F9F9183544E4}" srcOrd="0" destOrd="0" parTransId="{1481CC59-0E52-4B88-AD4B-73F096ADEEE4}" sibTransId="{81B54FE8-9E58-4F8D-A684-2F06862D21EE}"/>
    <dgm:cxn modelId="{86BAD168-9411-49A7-865A-514915991F6C}" type="presOf" srcId="{0A9D28F7-B1B4-43B7-9B2D-2C2619E5FEF1}" destId="{32025FBD-577E-4098-BABC-B9BAA803F330}" srcOrd="0" destOrd="0" presId="urn:microsoft.com/office/officeart/2011/layout/RadialPictureList"/>
    <dgm:cxn modelId="{16EC3456-98ED-41A9-AE7E-5A8ED18EE6F0}" srcId="{F472F3DD-5535-48AA-B42A-F9F9183544E4}" destId="{A1890EA3-FCD0-4A77-B90D-E2990AABDE61}" srcOrd="2" destOrd="0" parTransId="{158429D5-4D5E-497E-85E4-BD544AC7AC58}" sibTransId="{896096C2-E6ED-494D-A4F5-2D0F6364CAA6}"/>
    <dgm:cxn modelId="{E72CE17A-AB52-47DE-9099-1529E539BE13}" srcId="{F472F3DD-5535-48AA-B42A-F9F9183544E4}" destId="{40BA8517-3AD2-4888-9D40-C88342E3517A}" srcOrd="0" destOrd="0" parTransId="{42C213F9-D748-4C08-BF58-A0C695B0D738}" sibTransId="{A1325533-6B03-4A87-A745-917704148EF6}"/>
    <dgm:cxn modelId="{1699E5AA-7782-4526-87B4-DABACBD72B9A}" srcId="{F472F3DD-5535-48AA-B42A-F9F9183544E4}" destId="{C1DFCBEA-A587-49E3-A0DC-7A57AEA92690}" srcOrd="1" destOrd="0" parTransId="{A4949F83-7F2E-4DAA-95C2-24949D77D897}" sibTransId="{C3F8257C-383F-4E69-8E74-2469F49DDA5F}"/>
    <dgm:cxn modelId="{D30CC1D0-E87C-4DA3-BB11-1D27A6238F0E}" type="presOf" srcId="{F472F3DD-5535-48AA-B42A-F9F9183544E4}" destId="{CE4C4246-7A46-4F46-B3EF-43B5783FE515}" srcOrd="0" destOrd="0" presId="urn:microsoft.com/office/officeart/2011/layout/RadialPictureList"/>
    <dgm:cxn modelId="{DF14B2BC-1D36-44B8-8A60-0B45434095E4}" type="presParOf" srcId="{32025FBD-577E-4098-BABC-B9BAA803F330}" destId="{CE4C4246-7A46-4F46-B3EF-43B5783FE515}" srcOrd="0" destOrd="0" presId="urn:microsoft.com/office/officeart/2011/layout/RadialPictureList"/>
    <dgm:cxn modelId="{DDFDF868-597D-4508-9EAB-A9CCFA128F38}" type="presParOf" srcId="{32025FBD-577E-4098-BABC-B9BAA803F330}" destId="{AB78A08C-63CA-4DB4-BB4A-45532DC5B74E}" srcOrd="1" destOrd="0" presId="urn:microsoft.com/office/officeart/2011/layout/RadialPictureList"/>
    <dgm:cxn modelId="{F5F25D99-9554-422B-B34D-F48B18B7AB9A}" type="presParOf" srcId="{32025FBD-577E-4098-BABC-B9BAA803F330}" destId="{B2772802-0E74-4C13-AB08-1624786475F1}" srcOrd="2" destOrd="0" presId="urn:microsoft.com/office/officeart/2011/layout/RadialPictureList"/>
    <dgm:cxn modelId="{F42B108F-600D-44D7-BF93-E05AF6F55427}" type="presParOf" srcId="{32025FBD-577E-4098-BABC-B9BAA803F330}" destId="{B8D5ADC7-4F14-41BF-9684-9EC1551243E5}" srcOrd="3" destOrd="0" presId="urn:microsoft.com/office/officeart/2011/layout/RadialPictureList"/>
    <dgm:cxn modelId="{EB079897-F2E7-455C-A894-17EDBA35828A}" type="presParOf" srcId="{32025FBD-577E-4098-BABC-B9BAA803F330}" destId="{533A103A-2417-448F-AE27-D82DB79E2594}" srcOrd="4" destOrd="0" presId="urn:microsoft.com/office/officeart/2011/layout/RadialPictureList"/>
    <dgm:cxn modelId="{F75EE913-E4C4-4543-97DB-9EC91342ABF0}" type="presParOf" srcId="{533A103A-2417-448F-AE27-D82DB79E2594}" destId="{9AB631F2-6984-4146-9535-2A5CD04FB37E}" srcOrd="0" destOrd="0" presId="urn:microsoft.com/office/officeart/2011/layout/RadialPictureList"/>
    <dgm:cxn modelId="{FDB3F27A-5F77-4127-96E3-8A524505A71C}" type="presParOf" srcId="{32025FBD-577E-4098-BABC-B9BAA803F330}" destId="{AE518568-F92B-4C86-A553-34DBAA4ED1BC}" srcOrd="5" destOrd="0" presId="urn:microsoft.com/office/officeart/2011/layout/RadialPictureList"/>
    <dgm:cxn modelId="{4B80F58F-DBD5-48AE-86D7-35A4BF9289F7}" type="presParOf" srcId="{32025FBD-577E-4098-BABC-B9BAA803F330}" destId="{C457CAB6-382E-4E9B-8A77-256DE7BB3DF8}" srcOrd="6" destOrd="0" presId="urn:microsoft.com/office/officeart/2011/layout/RadialPictureList"/>
    <dgm:cxn modelId="{A1AC7305-1BA8-4D17-9F3F-498422223D39}" type="presParOf" srcId="{C457CAB6-382E-4E9B-8A77-256DE7BB3DF8}" destId="{A4914AAF-9E55-43D3-93B4-EBA4B4367AE6}" srcOrd="0" destOrd="0" presId="urn:microsoft.com/office/officeart/2011/layout/RadialPictureList"/>
    <dgm:cxn modelId="{7D35EE81-B5B2-464D-9D6B-9D1762ADFC26}" type="presParOf" srcId="{32025FBD-577E-4098-BABC-B9BAA803F330}" destId="{4251559E-E068-4664-93ED-3C30730EE9BC}"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C4246-7A46-4F46-B3EF-43B5783FE515}">
      <dsp:nvSpPr>
        <dsp:cNvPr id="0" name=""/>
        <dsp:cNvSpPr/>
      </dsp:nvSpPr>
      <dsp:spPr>
        <a:xfrm>
          <a:off x="308053" y="809982"/>
          <a:ext cx="3156067" cy="2971757"/>
        </a:xfrm>
        <a:prstGeom prst="ellipse">
          <a:avLst/>
        </a:prstGeom>
        <a:solidFill>
          <a:srgbClr val="FFC000"/>
        </a:solidFill>
        <a:ln w="12700" cap="flat" cmpd="sng" algn="ctr">
          <a:solidFill>
            <a:schemeClr val="lt1">
              <a:hueOff val="0"/>
              <a:satOff val="0"/>
              <a:lumOff val="0"/>
              <a:alphaOff val="0"/>
            </a:schemeClr>
          </a:solidFill>
          <a:prstDash val="solid"/>
          <a:miter lim="800000"/>
        </a:ln>
        <a:effectLst>
          <a:softEdge rad="317500"/>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i="0" kern="1200">
              <a:solidFill>
                <a:srgbClr val="000000"/>
              </a:solidFill>
              <a:effectLst/>
              <a:latin typeface="NewCentury" panose="02020500000000000000" pitchFamily="18" charset="0"/>
              <a:ea typeface="NewCentury" panose="02020500000000000000" pitchFamily="18" charset="0"/>
              <a:cs typeface="NewCentury" panose="02020500000000000000" pitchFamily="18" charset="0"/>
            </a:rPr>
            <a:t>Biểu hiện của p</a:t>
          </a:r>
          <a:r>
            <a:rPr lang="vi-VN" sz="2000" b="1" i="0" kern="1200">
              <a:solidFill>
                <a:srgbClr val="000000"/>
              </a:solidFill>
              <a:effectLst/>
              <a:latin typeface="NewCentury" panose="02020500000000000000" pitchFamily="18" charset="0"/>
              <a:ea typeface="NewCentury" panose="02020500000000000000" pitchFamily="18" charset="0"/>
              <a:cs typeface="NewCentury" panose="02020500000000000000" pitchFamily="18" charset="0"/>
            </a:rPr>
            <a:t>háp quyền nhân nghĩa</a:t>
          </a:r>
          <a:endParaRPr lang="en-US" sz="2000" i="0" kern="1200">
            <a:latin typeface="NewCentury" panose="02020500000000000000" pitchFamily="18" charset="0"/>
            <a:ea typeface="NewCentury" panose="02020500000000000000" pitchFamily="18" charset="0"/>
            <a:cs typeface="NewCentury" panose="02020500000000000000" pitchFamily="18" charset="0"/>
          </a:endParaRPr>
        </a:p>
      </dsp:txBody>
      <dsp:txXfrm>
        <a:off x="770248" y="1245186"/>
        <a:ext cx="2231677" cy="2101349"/>
      </dsp:txXfrm>
    </dsp:sp>
    <dsp:sp modelId="{AB78A08C-63CA-4DB4-BB4A-45532DC5B74E}">
      <dsp:nvSpPr>
        <dsp:cNvPr id="0" name=""/>
        <dsp:cNvSpPr/>
      </dsp:nvSpPr>
      <dsp:spPr>
        <a:xfrm>
          <a:off x="-842057" y="0"/>
          <a:ext cx="4477239" cy="4667250"/>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772802-0E74-4C13-AB08-1624786475F1}">
      <dsp:nvSpPr>
        <dsp:cNvPr id="0" name=""/>
        <dsp:cNvSpPr/>
      </dsp:nvSpPr>
      <dsp:spPr>
        <a:xfrm>
          <a:off x="3162659" y="1719786"/>
          <a:ext cx="1189816" cy="119014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B8D5ADC7-4F14-41BF-9684-9EC1551243E5}">
      <dsp:nvSpPr>
        <dsp:cNvPr id="0" name=""/>
        <dsp:cNvSpPr/>
      </dsp:nvSpPr>
      <dsp:spPr>
        <a:xfrm>
          <a:off x="4327105" y="263601"/>
          <a:ext cx="5101464" cy="1151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10000"/>
            </a:spcAft>
            <a:buNone/>
          </a:pPr>
          <a:r>
            <a:rPr lang="vi-VN" sz="2200" i="0" kern="1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Trong pháp quyền nhân nghĩa, pháp luật có tính nhân văn, khuyến thiện.</a:t>
          </a:r>
          <a:endParaRPr lang="en-US" sz="2200" i="0" kern="1200">
            <a:latin typeface="NewCentury-Narrow" panose="020B0500000000000000" pitchFamily="34" charset="0"/>
            <a:ea typeface="NewCentury-Narrow" panose="020B0500000000000000" pitchFamily="34" charset="0"/>
            <a:cs typeface="NewCentury-Narrow" panose="020B0500000000000000" pitchFamily="34" charset="0"/>
          </a:endParaRPr>
        </a:p>
      </dsp:txBody>
      <dsp:txXfrm>
        <a:off x="4327105" y="263601"/>
        <a:ext cx="5101464" cy="1151877"/>
      </dsp:txXfrm>
    </dsp:sp>
    <dsp:sp modelId="{9AB631F2-6984-4146-9535-2A5CD04FB37E}">
      <dsp:nvSpPr>
        <dsp:cNvPr id="0" name=""/>
        <dsp:cNvSpPr/>
      </dsp:nvSpPr>
      <dsp:spPr>
        <a:xfrm>
          <a:off x="2714882" y="254805"/>
          <a:ext cx="1266928" cy="1245419"/>
        </a:xfrm>
        <a:prstGeom prst="ellipse">
          <a:avLst/>
        </a:prstGeom>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t="-1000" b="-1000"/>
          </a:stretch>
        </a:blip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AE518568-F92B-4C86-A553-34DBAA4ED1BC}">
      <dsp:nvSpPr>
        <dsp:cNvPr id="0" name=""/>
        <dsp:cNvSpPr/>
      </dsp:nvSpPr>
      <dsp:spPr>
        <a:xfrm>
          <a:off x="4338415" y="1511083"/>
          <a:ext cx="5987006" cy="1658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just" defTabSz="977900">
            <a:lnSpc>
              <a:spcPct val="90000"/>
            </a:lnSpc>
            <a:spcBef>
              <a:spcPct val="0"/>
            </a:spcBef>
            <a:spcAft>
              <a:spcPct val="10000"/>
            </a:spcAft>
            <a:buNone/>
          </a:pPr>
          <a:r>
            <a:rPr lang="vi-VN" sz="2200" kern="1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Tính nhân văn của hệ thống luật pháp thể hiện ở việc ghi nhận đầy đủ và bảo vệ quyền con người; tính nghiêm minh nhưng khách quan và công bằng, tuyệt đối chống đối xử với con người một cách dã man</a:t>
          </a:r>
          <a:r>
            <a:rPr lang="en-US" sz="2200" kern="12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200" kern="1200">
            <a:latin typeface="NewCentury-Narrow" panose="020B0500000000000000" pitchFamily="34" charset="0"/>
            <a:ea typeface="NewCentury-Narrow" panose="020B0500000000000000" pitchFamily="34" charset="0"/>
            <a:cs typeface="NewCentury-Narrow" panose="020B0500000000000000" pitchFamily="34" charset="0"/>
          </a:endParaRPr>
        </a:p>
      </dsp:txBody>
      <dsp:txXfrm>
        <a:off x="4338415" y="1511083"/>
        <a:ext cx="5987006" cy="1658150"/>
      </dsp:txXfrm>
    </dsp:sp>
    <dsp:sp modelId="{A4914AAF-9E55-43D3-93B4-EBA4B4367AE6}">
      <dsp:nvSpPr>
        <dsp:cNvPr id="0" name=""/>
        <dsp:cNvSpPr/>
      </dsp:nvSpPr>
      <dsp:spPr>
        <a:xfrm>
          <a:off x="2616415" y="3108110"/>
          <a:ext cx="1189816" cy="119014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1000" r="-21000"/>
          </a:stretch>
        </a:blip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4251559E-E068-4664-93ED-3C30730EE9BC}">
      <dsp:nvSpPr>
        <dsp:cNvPr id="0" name=""/>
        <dsp:cNvSpPr/>
      </dsp:nvSpPr>
      <dsp:spPr>
        <a:xfrm>
          <a:off x="4354370" y="3293799"/>
          <a:ext cx="4873019" cy="1151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just" defTabSz="977900">
            <a:lnSpc>
              <a:spcPct val="90000"/>
            </a:lnSpc>
            <a:spcBef>
              <a:spcPct val="0"/>
            </a:spcBef>
            <a:spcAft>
              <a:spcPct val="10000"/>
            </a:spcAft>
            <a:buNone/>
          </a:pPr>
          <a:r>
            <a:rPr lang="en-US" sz="2200" kern="12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2200" kern="1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ính khuyến thiện, bảo vệ cái đúng, cái tốt, l</a:t>
          </a:r>
          <a:r>
            <a:rPr lang="en-US" sz="2200" kern="1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ấ</a:t>
          </a:r>
          <a:r>
            <a:rPr lang="vi-VN" sz="2200" kern="1200">
              <a:solidFill>
                <a:srgbClr val="0066FF"/>
              </a:solidFill>
              <a:effectLst/>
              <a:latin typeface="NewCentury-Narrow" panose="020B0500000000000000" pitchFamily="34" charset="0"/>
              <a:ea typeface="NewCentury-Narrow" panose="020B0500000000000000" pitchFamily="34" charset="0"/>
              <a:cs typeface="NewCentury-Narrow" panose="020B0500000000000000" pitchFamily="34" charset="0"/>
            </a:rPr>
            <a:t>y mục đích giáo dục, cảm hóa, thức tỉnh con người làm căn bản.</a:t>
          </a:r>
          <a:endParaRPr lang="en-US" sz="2200" kern="1200">
            <a:latin typeface="NewCentury-Narrow" panose="020B0500000000000000" pitchFamily="34" charset="0"/>
            <a:ea typeface="NewCentury-Narrow" panose="020B0500000000000000" pitchFamily="34" charset="0"/>
            <a:cs typeface="NewCentury-Narrow" panose="020B0500000000000000" pitchFamily="34" charset="0"/>
          </a:endParaRPr>
        </a:p>
      </dsp:txBody>
      <dsp:txXfrm>
        <a:off x="4354370" y="3293799"/>
        <a:ext cx="4873019" cy="1151877"/>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990CE4-C64B-4378-94E6-A341BD1BC39D}"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812B-C8CC-4E93-B648-5CEBA1BE29D6}" type="slidenum">
              <a:rPr lang="en-US" smtClean="0"/>
              <a:t>‹#›</a:t>
            </a:fld>
            <a:endParaRPr lang="en-US"/>
          </a:p>
        </p:txBody>
      </p:sp>
    </p:spTree>
    <p:extLst>
      <p:ext uri="{BB962C8B-B14F-4D97-AF65-F5344CB8AC3E}">
        <p14:creationId xmlns:p14="http://schemas.microsoft.com/office/powerpoint/2010/main" val="1370195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vi.wikipedia.org/wiki/Ch%E1%BB%A7_ngh%C4%A9a_to%C3%A0n_tr%E1%BB%8B"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pload.wikimedia.org/wikipedia/commons/0/06/S%C6%A1_%C4%91%E1%BB%93_t%E1%BB%95_ch%E1%BB%A9c_h%E1%BB%87_th%E1%BB%91ng_ch%C3%ADnh_tr%E1%BB%8B_Vi%E1%BB%87t_Nam_2019.jp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vi.wikipedia.org/wiki/Ch%E1%BB%A7_ngh%C4%A9a_to%C3%A0n_tr%E1%BB%8B"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pload.wikimedia.org/wikipedia/commons/0/06/S%C6%A1_%C4%91%E1%BB%93_t%E1%BB%95_ch%E1%BB%A9c_h%E1%BB%87_th%E1%BB%91ng_ch%C3%ADnh_tr%E1%BB%8B_Vi%E1%BB%87t_Nam_2019.jp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vi.wikipedia.org/wiki/Ch%E1%BB%A7_ngh%C4%A9a_to%C3%A0n_tr%E1%BB%8B"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pload.wikimedia.org/wikipedia/commons/0/06/S%C6%A1_%C4%91%E1%BB%93_t%E1%BB%95_ch%E1%BB%A9c_h%E1%BB%87_th%E1%BB%91ng_ch%C3%ADnh_tr%E1%BB%8B_Vi%E1%BB%87t_Nam_2019.jp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err="1">
                <a:solidFill>
                  <a:srgbClr val="000000"/>
                </a:solidFill>
                <a:effectLst/>
                <a:latin typeface="Arial"/>
                <a:ea typeface="Arial"/>
                <a:cs typeface="Arial"/>
                <a:sym typeface="Arial"/>
              </a:rPr>
              <a:t>Nhà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quản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đất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tế</a:t>
            </a:r>
            <a:endParaRPr lang="en-US"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err="1">
                <a:solidFill>
                  <a:srgbClr val="000000"/>
                </a:solidFill>
                <a:effectLst/>
                <a:latin typeface="Arial"/>
                <a:ea typeface="Arial"/>
                <a:cs typeface="Arial"/>
                <a:sym typeface="Arial"/>
              </a:rPr>
              <a:t>Nhà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luôn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bảo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chính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quyền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mẽ</a:t>
            </a:r>
            <a:r>
              <a:rPr lang="en-US" sz="1100" b="0" i="0" u="none" strike="noStrike" cap="none" dirty="0">
                <a:solidFill>
                  <a:srgbClr val="000000"/>
                </a:solidFill>
                <a:effectLst/>
                <a:latin typeface="Arial"/>
                <a:ea typeface="Arial"/>
                <a:cs typeface="Arial"/>
                <a:sym typeface="Arial"/>
              </a:rPr>
              <a:t>.</a:t>
            </a:r>
          </a:p>
          <a:p>
            <a:endParaRPr lang="en-US" dirty="0"/>
          </a:p>
        </p:txBody>
      </p:sp>
    </p:spTree>
    <p:extLst>
      <p:ext uri="{BB962C8B-B14F-4D97-AF65-F5344CB8AC3E}">
        <p14:creationId xmlns:p14="http://schemas.microsoft.com/office/powerpoint/2010/main" val="184577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C5934F-EAF2-4BA1-98D1-AB7BE00B8F72}" type="slidenum">
              <a:rPr lang="zh-CN" altLang="en-US" smtClean="0"/>
              <a:t>14</a:t>
            </a:fld>
            <a:endParaRPr lang="zh-CN" altLang="en-US"/>
          </a:p>
        </p:txBody>
      </p:sp>
    </p:spTree>
    <p:extLst>
      <p:ext uri="{BB962C8B-B14F-4D97-AF65-F5344CB8AC3E}">
        <p14:creationId xmlns:p14="http://schemas.microsoft.com/office/powerpoint/2010/main" val="135929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aeeccf8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aeeccf8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A9027F4-3219-2A14-1144-1A43C3F56E58}"/>
            </a:ext>
          </a:extLst>
        </p:cNvPr>
        <p:cNvGrpSpPr/>
        <p:nvPr/>
      </p:nvGrpSpPr>
      <p:grpSpPr>
        <a:xfrm>
          <a:off x="0" y="0"/>
          <a:ext cx="0" cy="0"/>
          <a:chOff x="0" y="0"/>
          <a:chExt cx="0" cy="0"/>
        </a:xfrm>
      </p:grpSpPr>
      <p:sp>
        <p:nvSpPr>
          <p:cNvPr id="188" name="Google Shape;188;g58aeeccf88_0_47:notes">
            <a:extLst>
              <a:ext uri="{FF2B5EF4-FFF2-40B4-BE49-F238E27FC236}">
                <a16:creationId xmlns:a16="http://schemas.microsoft.com/office/drawing/2014/main" id="{585E2ED9-171D-2F0D-0E38-D15DD882BA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aeeccf88_0_47:notes">
            <a:extLst>
              <a:ext uri="{FF2B5EF4-FFF2-40B4-BE49-F238E27FC236}">
                <a16:creationId xmlns:a16="http://schemas.microsoft.com/office/drawing/2014/main" id="{8BFDDDCC-E253-594C-D515-98D5151800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156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8aeeccf8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8aeeccf8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i="1">
                <a:solidFill>
                  <a:srgbClr val="222222"/>
                </a:solidFill>
                <a:highlight>
                  <a:srgbClr val="FFFFFF"/>
                </a:highlight>
              </a:rPr>
              <a:t>Nhân dân là ông chủ nắm chính quyền. Nhân dân bầu ra đại biểu thay mặt mình thi hành chính quyền ấy. Thế là dân chủ. Các cơ quan chính quyền là thống nhất, tập trung. Từ Hội đồng nhân dân và Ủy ban kháng chiến hành chính xã đến Quốc hội và Chính phủ Trung ương, số ít phải phục tùng số nhiều, cấp dưới phải phục tùng cấp trên, địa phương phải phục tùng trung ương, thế là vừa dân chủ, vừa tập trung</a:t>
            </a:r>
            <a:endParaRPr sz="1050" i="1">
              <a:solidFill>
                <a:srgbClr val="222222"/>
              </a:solidFill>
              <a:highlight>
                <a:srgbClr val="FFFFFF"/>
              </a:highlight>
            </a:endParaRPr>
          </a:p>
          <a:p>
            <a:pPr marL="0" lvl="0" indent="0" algn="l" rtl="0">
              <a:spcBef>
                <a:spcPts val="0"/>
              </a:spcBef>
              <a:spcAft>
                <a:spcPts val="0"/>
              </a:spcAft>
              <a:buNone/>
            </a:pPr>
            <a:endParaRPr sz="1050" i="1">
              <a:solidFill>
                <a:srgbClr val="222222"/>
              </a:solidFill>
              <a:highlight>
                <a:srgbClr val="FFFFFF"/>
              </a:highlight>
            </a:endParaRPr>
          </a:p>
          <a:p>
            <a:pPr marL="0" lvl="0" indent="0" algn="l" rtl="0">
              <a:spcBef>
                <a:spcPts val="0"/>
              </a:spcBef>
              <a:spcAft>
                <a:spcPts val="0"/>
              </a:spcAft>
              <a:buNone/>
            </a:pPr>
            <a:r>
              <a:rPr lang="en-GB" sz="1050" u="sng">
                <a:solidFill>
                  <a:srgbClr val="0B0080"/>
                </a:solidFill>
                <a:highlight>
                  <a:srgbClr val="FFFFFF"/>
                </a:highlight>
                <a:hlinkClick r:id="rId3"/>
              </a:rPr>
              <a:t>chủ nghĩa toàn trị</a:t>
            </a:r>
            <a:endParaRPr sz="1050" i="1">
              <a:solidFill>
                <a:srgbClr val="222222"/>
              </a:solidFill>
              <a:highlight>
                <a:srgbClr val="FFFFFF"/>
              </a:highlight>
            </a:endParaRPr>
          </a:p>
          <a:p>
            <a:pPr marL="0" lvl="0" indent="0" algn="l" rtl="0">
              <a:spcBef>
                <a:spcPts val="0"/>
              </a:spcBef>
              <a:spcAft>
                <a:spcPts val="0"/>
              </a:spcAft>
              <a:buNone/>
            </a:pPr>
            <a:r>
              <a:rPr lang="en-GB" sz="1050">
                <a:solidFill>
                  <a:srgbClr val="222222"/>
                </a:solidFill>
                <a:highlight>
                  <a:srgbClr val="FFFFFF"/>
                </a:highlight>
              </a:rPr>
              <a:t>đây chính là nguyên nhân làm cho xã hội do các Đảng Cộng sản nắm quyền trở thành một "xã hội đóng" đối lập với "xã hội mở" (xã hội cho phép người dân bày tỏ sự bất đồng chính kiến)</a:t>
            </a:r>
            <a:endParaRPr sz="1050">
              <a:solidFill>
                <a:srgbClr val="222222"/>
              </a:solidFill>
              <a:highlight>
                <a:srgbClr val="FFFFFF"/>
              </a:highlight>
            </a:endParaRPr>
          </a:p>
          <a:p>
            <a:pPr marL="0" lvl="0" indent="0" algn="l" rtl="0">
              <a:spcBef>
                <a:spcPts val="0"/>
              </a:spcBef>
              <a:spcAft>
                <a:spcPts val="0"/>
              </a:spcAft>
              <a:buNone/>
            </a:pPr>
            <a:endParaRPr sz="1050">
              <a:solidFill>
                <a:srgbClr val="222222"/>
              </a:solidFill>
              <a:highlight>
                <a:srgbClr val="FFFFFF"/>
              </a:highlight>
            </a:endParaRPr>
          </a:p>
          <a:p>
            <a:pPr marL="0" lvl="0" indent="0" algn="l" rtl="0">
              <a:spcBef>
                <a:spcPts val="0"/>
              </a:spcBef>
              <a:spcAft>
                <a:spcPts val="0"/>
              </a:spcAft>
              <a:buNone/>
            </a:pPr>
            <a:r>
              <a:rPr lang="en-GB" u="sng">
                <a:solidFill>
                  <a:schemeClr val="hlink"/>
                </a:solidFill>
                <a:hlinkClick r:id="rId4"/>
              </a:rPr>
              <a:t>https://upload.wikimedia.org/wikipedia/commons/0/06/S%C6%A1_%C4%91%E1%BB%93_t%E1%BB%95_ch%E1%BB%A9c_h%E1%BB%87_th%E1%BB%91ng_ch%C3%ADnh_tr%E1%BB%8B_Vi%E1%BB%87t_Nam_2019.jpg</a:t>
            </a:r>
            <a:endParaRPr sz="1050">
              <a:solidFill>
                <a:srgbClr val="2222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39B85D04-7849-BCB4-53F3-B3D231350277}"/>
            </a:ext>
          </a:extLst>
        </p:cNvPr>
        <p:cNvGrpSpPr/>
        <p:nvPr/>
      </p:nvGrpSpPr>
      <p:grpSpPr>
        <a:xfrm>
          <a:off x="0" y="0"/>
          <a:ext cx="0" cy="0"/>
          <a:chOff x="0" y="0"/>
          <a:chExt cx="0" cy="0"/>
        </a:xfrm>
      </p:grpSpPr>
      <p:sp>
        <p:nvSpPr>
          <p:cNvPr id="201" name="Google Shape;201;g58aeeccf88_0_72:notes">
            <a:extLst>
              <a:ext uri="{FF2B5EF4-FFF2-40B4-BE49-F238E27FC236}">
                <a16:creationId xmlns:a16="http://schemas.microsoft.com/office/drawing/2014/main" id="{E968878F-C248-B5BE-D76E-566E24BC3D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8aeeccf88_0_72:notes">
            <a:extLst>
              <a:ext uri="{FF2B5EF4-FFF2-40B4-BE49-F238E27FC236}">
                <a16:creationId xmlns:a16="http://schemas.microsoft.com/office/drawing/2014/main" id="{E332E4C0-0799-B3AA-ACF3-B976FB5477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i="1">
                <a:solidFill>
                  <a:srgbClr val="222222"/>
                </a:solidFill>
                <a:highlight>
                  <a:srgbClr val="FFFFFF"/>
                </a:highlight>
              </a:rPr>
              <a:t>Nhân dân là ông chủ nắm chính quyền. Nhân dân bầu ra đại biểu thay mặt mình thi hành chính quyền ấy. Thế là dân chủ. Các cơ quan chính quyền là thống nhất, tập trung. Từ Hội đồng nhân dân và Ủy ban kháng chiến hành chính xã đến Quốc hội và Chính phủ Trung ương, số ít phải phục tùng số nhiều, cấp dưới phải phục tùng cấp trên, địa phương phải phục tùng trung ương, thế là vừa dân chủ, vừa tập trung</a:t>
            </a:r>
            <a:endParaRPr sz="1050" i="1">
              <a:solidFill>
                <a:srgbClr val="222222"/>
              </a:solidFill>
              <a:highlight>
                <a:srgbClr val="FFFFFF"/>
              </a:highlight>
            </a:endParaRPr>
          </a:p>
          <a:p>
            <a:pPr marL="0" lvl="0" indent="0" algn="l" rtl="0">
              <a:spcBef>
                <a:spcPts val="0"/>
              </a:spcBef>
              <a:spcAft>
                <a:spcPts val="0"/>
              </a:spcAft>
              <a:buNone/>
            </a:pPr>
            <a:endParaRPr sz="1050" i="1">
              <a:solidFill>
                <a:srgbClr val="222222"/>
              </a:solidFill>
              <a:highlight>
                <a:srgbClr val="FFFFFF"/>
              </a:highlight>
            </a:endParaRPr>
          </a:p>
          <a:p>
            <a:pPr marL="0" lvl="0" indent="0" algn="l" rtl="0">
              <a:spcBef>
                <a:spcPts val="0"/>
              </a:spcBef>
              <a:spcAft>
                <a:spcPts val="0"/>
              </a:spcAft>
              <a:buNone/>
            </a:pPr>
            <a:r>
              <a:rPr lang="en-GB" sz="1050" u="sng">
                <a:solidFill>
                  <a:srgbClr val="0B0080"/>
                </a:solidFill>
                <a:highlight>
                  <a:srgbClr val="FFFFFF"/>
                </a:highlight>
                <a:hlinkClick r:id="rId3"/>
              </a:rPr>
              <a:t>chủ nghĩa toàn trị</a:t>
            </a:r>
            <a:endParaRPr sz="1050" i="1">
              <a:solidFill>
                <a:srgbClr val="222222"/>
              </a:solidFill>
              <a:highlight>
                <a:srgbClr val="FFFFFF"/>
              </a:highlight>
            </a:endParaRPr>
          </a:p>
          <a:p>
            <a:pPr marL="0" lvl="0" indent="0" algn="l" rtl="0">
              <a:spcBef>
                <a:spcPts val="0"/>
              </a:spcBef>
              <a:spcAft>
                <a:spcPts val="0"/>
              </a:spcAft>
              <a:buNone/>
            </a:pPr>
            <a:r>
              <a:rPr lang="en-GB" sz="1050">
                <a:solidFill>
                  <a:srgbClr val="222222"/>
                </a:solidFill>
                <a:highlight>
                  <a:srgbClr val="FFFFFF"/>
                </a:highlight>
              </a:rPr>
              <a:t>đây chính là nguyên nhân làm cho xã hội do các Đảng Cộng sản nắm quyền trở thành một "xã hội đóng" đối lập với "xã hội mở" (xã hội cho phép người dân bày tỏ sự bất đồng chính kiến)</a:t>
            </a:r>
            <a:endParaRPr sz="1050">
              <a:solidFill>
                <a:srgbClr val="222222"/>
              </a:solidFill>
              <a:highlight>
                <a:srgbClr val="FFFFFF"/>
              </a:highlight>
            </a:endParaRPr>
          </a:p>
          <a:p>
            <a:pPr marL="0" lvl="0" indent="0" algn="l" rtl="0">
              <a:spcBef>
                <a:spcPts val="0"/>
              </a:spcBef>
              <a:spcAft>
                <a:spcPts val="0"/>
              </a:spcAft>
              <a:buNone/>
            </a:pPr>
            <a:endParaRPr sz="1050">
              <a:solidFill>
                <a:srgbClr val="222222"/>
              </a:solidFill>
              <a:highlight>
                <a:srgbClr val="FFFFFF"/>
              </a:highlight>
            </a:endParaRPr>
          </a:p>
          <a:p>
            <a:pPr marL="0" lvl="0" indent="0" algn="l" rtl="0">
              <a:spcBef>
                <a:spcPts val="0"/>
              </a:spcBef>
              <a:spcAft>
                <a:spcPts val="0"/>
              </a:spcAft>
              <a:buNone/>
            </a:pPr>
            <a:r>
              <a:rPr lang="en-GB" u="sng">
                <a:solidFill>
                  <a:schemeClr val="hlink"/>
                </a:solidFill>
                <a:hlinkClick r:id="rId4"/>
              </a:rPr>
              <a:t>https://upload.wikimedia.org/wikipedia/commons/0/06/S%C6%A1_%C4%91%E1%BB%93_t%E1%BB%95_ch%E1%BB%A9c_h%E1%BB%87_th%E1%BB%91ng_ch%C3%ADnh_tr%E1%BB%8B_Vi%E1%BB%87t_Nam_2019.jpg</a:t>
            </a:r>
            <a:endParaRPr sz="1050">
              <a:solidFill>
                <a:srgbClr val="222222"/>
              </a:solidFill>
              <a:highlight>
                <a:srgbClr val="FFFFFF"/>
              </a:highlight>
            </a:endParaRPr>
          </a:p>
        </p:txBody>
      </p:sp>
    </p:spTree>
    <p:extLst>
      <p:ext uri="{BB962C8B-B14F-4D97-AF65-F5344CB8AC3E}">
        <p14:creationId xmlns:p14="http://schemas.microsoft.com/office/powerpoint/2010/main" val="4235020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8061ADC6-263C-19DD-1B0E-E88F79E0C1E5}"/>
            </a:ext>
          </a:extLst>
        </p:cNvPr>
        <p:cNvGrpSpPr/>
        <p:nvPr/>
      </p:nvGrpSpPr>
      <p:grpSpPr>
        <a:xfrm>
          <a:off x="0" y="0"/>
          <a:ext cx="0" cy="0"/>
          <a:chOff x="0" y="0"/>
          <a:chExt cx="0" cy="0"/>
        </a:xfrm>
      </p:grpSpPr>
      <p:sp>
        <p:nvSpPr>
          <p:cNvPr id="201" name="Google Shape;201;g58aeeccf88_0_72:notes">
            <a:extLst>
              <a:ext uri="{FF2B5EF4-FFF2-40B4-BE49-F238E27FC236}">
                <a16:creationId xmlns:a16="http://schemas.microsoft.com/office/drawing/2014/main" id="{2E87CAA4-3BCF-2B21-87D3-E417F91FD7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8aeeccf88_0_72:notes">
            <a:extLst>
              <a:ext uri="{FF2B5EF4-FFF2-40B4-BE49-F238E27FC236}">
                <a16:creationId xmlns:a16="http://schemas.microsoft.com/office/drawing/2014/main" id="{42BCE5F1-6628-EE13-0DA1-EEB29C7C2F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i="1">
                <a:solidFill>
                  <a:srgbClr val="222222"/>
                </a:solidFill>
                <a:highlight>
                  <a:srgbClr val="FFFFFF"/>
                </a:highlight>
              </a:rPr>
              <a:t>Nhân dân là ông chủ nắm chính quyền. Nhân dân bầu ra đại biểu thay mặt mình thi hành chính quyền ấy. Thế là dân chủ. Các cơ quan chính quyền là thống nhất, tập trung. Từ Hội đồng nhân dân và Ủy ban kháng chiến hành chính xã đến Quốc hội và Chính phủ Trung ương, số ít phải phục tùng số nhiều, cấp dưới phải phục tùng cấp trên, địa phương phải phục tùng trung ương, thế là vừa dân chủ, vừa tập trung</a:t>
            </a:r>
            <a:endParaRPr sz="1050" i="1">
              <a:solidFill>
                <a:srgbClr val="222222"/>
              </a:solidFill>
              <a:highlight>
                <a:srgbClr val="FFFFFF"/>
              </a:highlight>
            </a:endParaRPr>
          </a:p>
          <a:p>
            <a:pPr marL="0" lvl="0" indent="0" algn="l" rtl="0">
              <a:spcBef>
                <a:spcPts val="0"/>
              </a:spcBef>
              <a:spcAft>
                <a:spcPts val="0"/>
              </a:spcAft>
              <a:buNone/>
            </a:pPr>
            <a:endParaRPr sz="1050" i="1">
              <a:solidFill>
                <a:srgbClr val="222222"/>
              </a:solidFill>
              <a:highlight>
                <a:srgbClr val="FFFFFF"/>
              </a:highlight>
            </a:endParaRPr>
          </a:p>
          <a:p>
            <a:pPr marL="0" lvl="0" indent="0" algn="l" rtl="0">
              <a:spcBef>
                <a:spcPts val="0"/>
              </a:spcBef>
              <a:spcAft>
                <a:spcPts val="0"/>
              </a:spcAft>
              <a:buNone/>
            </a:pPr>
            <a:r>
              <a:rPr lang="en-GB" sz="1050" u="sng">
                <a:solidFill>
                  <a:srgbClr val="0B0080"/>
                </a:solidFill>
                <a:highlight>
                  <a:srgbClr val="FFFFFF"/>
                </a:highlight>
                <a:hlinkClick r:id="rId3"/>
              </a:rPr>
              <a:t>chủ nghĩa toàn trị</a:t>
            </a:r>
            <a:endParaRPr sz="1050" i="1">
              <a:solidFill>
                <a:srgbClr val="222222"/>
              </a:solidFill>
              <a:highlight>
                <a:srgbClr val="FFFFFF"/>
              </a:highlight>
            </a:endParaRPr>
          </a:p>
          <a:p>
            <a:pPr marL="0" lvl="0" indent="0" algn="l" rtl="0">
              <a:spcBef>
                <a:spcPts val="0"/>
              </a:spcBef>
              <a:spcAft>
                <a:spcPts val="0"/>
              </a:spcAft>
              <a:buNone/>
            </a:pPr>
            <a:r>
              <a:rPr lang="en-GB" sz="1050">
                <a:solidFill>
                  <a:srgbClr val="222222"/>
                </a:solidFill>
                <a:highlight>
                  <a:srgbClr val="FFFFFF"/>
                </a:highlight>
              </a:rPr>
              <a:t>đây chính là nguyên nhân làm cho xã hội do các Đảng Cộng sản nắm quyền trở thành một "xã hội đóng" đối lập với "xã hội mở" (xã hội cho phép người dân bày tỏ sự bất đồng chính kiến)</a:t>
            </a:r>
            <a:endParaRPr sz="1050">
              <a:solidFill>
                <a:srgbClr val="222222"/>
              </a:solidFill>
              <a:highlight>
                <a:srgbClr val="FFFFFF"/>
              </a:highlight>
            </a:endParaRPr>
          </a:p>
          <a:p>
            <a:pPr marL="0" lvl="0" indent="0" algn="l" rtl="0">
              <a:spcBef>
                <a:spcPts val="0"/>
              </a:spcBef>
              <a:spcAft>
                <a:spcPts val="0"/>
              </a:spcAft>
              <a:buNone/>
            </a:pPr>
            <a:endParaRPr sz="1050">
              <a:solidFill>
                <a:srgbClr val="222222"/>
              </a:solidFill>
              <a:highlight>
                <a:srgbClr val="FFFFFF"/>
              </a:highlight>
            </a:endParaRPr>
          </a:p>
          <a:p>
            <a:pPr marL="0" lvl="0" indent="0" algn="l" rtl="0">
              <a:spcBef>
                <a:spcPts val="0"/>
              </a:spcBef>
              <a:spcAft>
                <a:spcPts val="0"/>
              </a:spcAft>
              <a:buNone/>
            </a:pPr>
            <a:r>
              <a:rPr lang="en-GB" u="sng">
                <a:solidFill>
                  <a:schemeClr val="hlink"/>
                </a:solidFill>
                <a:hlinkClick r:id="rId4"/>
              </a:rPr>
              <a:t>https://upload.wikimedia.org/wikipedia/commons/0/06/S%C6%A1_%C4%91%E1%BB%93_t%E1%BB%95_ch%E1%BB%A9c_h%E1%BB%87_th%E1%BB%91ng_ch%C3%ADnh_tr%E1%BB%8B_Vi%E1%BB%87t_Nam_2019.jpg</a:t>
            </a:r>
            <a:endParaRPr sz="1050">
              <a:solidFill>
                <a:srgbClr val="222222"/>
              </a:solidFill>
              <a:highlight>
                <a:srgbClr val="FFFFFF"/>
              </a:highlight>
            </a:endParaRPr>
          </a:p>
        </p:txBody>
      </p:sp>
    </p:spTree>
    <p:extLst>
      <p:ext uri="{BB962C8B-B14F-4D97-AF65-F5344CB8AC3E}">
        <p14:creationId xmlns:p14="http://schemas.microsoft.com/office/powerpoint/2010/main" val="868489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af579fd60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af579fd60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Đây thuộc về chế độ dân chủ đại diện bên cạnh chế độ dân chủ trực tiếp. Quyền dân chủ và đồng thời cũng là quyền kiểm soát của nhân dân thể hiện ở chỗ nhân dân có quyền bãi miễn những đại biểu quốc hội và đại biểu Hội đồng nhân dân nào nếu thấy những đại biểu đó không xứng đáng với sự tín nhiệm của dân.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F9C2D1BA-2D9C-F5A7-C7E9-89F9FD36CC9B}"/>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FAAF9F20-6B9A-8201-3984-D219F875A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088A7C5E-0AD2-4716-D4D3-491FAE00D0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001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1BAFC-A90A-0941-17DE-6222A13AAF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86EF22-70B8-F162-21A8-A34CD3D56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A1B924-D86D-6B28-F332-BCF36F6DCECA}"/>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5" name="Footer Placeholder 4">
            <a:extLst>
              <a:ext uri="{FF2B5EF4-FFF2-40B4-BE49-F238E27FC236}">
                <a16:creationId xmlns:a16="http://schemas.microsoft.com/office/drawing/2014/main" id="{B17A5056-1B57-53A4-5C06-E1F5D04BC9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58864-7224-DFC2-0741-F6744C127962}"/>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3459916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5804-CDD2-7E87-CBC1-0B81C2717A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18CC89-F84A-6CAC-AAEC-619C37E9CE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76F3B-1682-94A1-DE24-FE2BF414D616}"/>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5" name="Footer Placeholder 4">
            <a:extLst>
              <a:ext uri="{FF2B5EF4-FFF2-40B4-BE49-F238E27FC236}">
                <a16:creationId xmlns:a16="http://schemas.microsoft.com/office/drawing/2014/main" id="{1A9A50A5-DE66-0EA6-E3AC-B427316F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982A3-F31C-3BE9-98B8-F7A8FF33E144}"/>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261649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A102DE-13CB-67B5-E488-1B49FFB28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2B045D-B3CD-0106-9EA9-FF658AEA63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6F1FA0-6A9F-ADDA-32E9-AAB9DF36C107}"/>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5" name="Footer Placeholder 4">
            <a:extLst>
              <a:ext uri="{FF2B5EF4-FFF2-40B4-BE49-F238E27FC236}">
                <a16:creationId xmlns:a16="http://schemas.microsoft.com/office/drawing/2014/main" id="{2EAEFA48-CB02-800E-D132-374CAB9F0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D54B1-9769-0C56-BB2E-78ACAF98E360}"/>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1920843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3467">
                <a:solidFill>
                  <a:schemeClr val="dk2"/>
                </a:solidFill>
              </a:defRPr>
            </a:lvl1pPr>
            <a:lvl2pPr lvl="1" rtl="0">
              <a:spcBef>
                <a:spcPts val="0"/>
              </a:spcBef>
              <a:spcAft>
                <a:spcPts val="0"/>
              </a:spcAft>
              <a:buClr>
                <a:schemeClr val="dk2"/>
              </a:buClr>
              <a:buSzPts val="2600"/>
              <a:buNone/>
              <a:defRPr sz="3467">
                <a:solidFill>
                  <a:schemeClr val="dk2"/>
                </a:solidFill>
              </a:defRPr>
            </a:lvl2pPr>
            <a:lvl3pPr lvl="2" rtl="0">
              <a:spcBef>
                <a:spcPts val="0"/>
              </a:spcBef>
              <a:spcAft>
                <a:spcPts val="0"/>
              </a:spcAft>
              <a:buClr>
                <a:schemeClr val="dk2"/>
              </a:buClr>
              <a:buSzPts val="2600"/>
              <a:buNone/>
              <a:defRPr sz="3467">
                <a:solidFill>
                  <a:schemeClr val="dk2"/>
                </a:solidFill>
              </a:defRPr>
            </a:lvl3pPr>
            <a:lvl4pPr lvl="3" rtl="0">
              <a:spcBef>
                <a:spcPts val="0"/>
              </a:spcBef>
              <a:spcAft>
                <a:spcPts val="0"/>
              </a:spcAft>
              <a:buClr>
                <a:schemeClr val="dk2"/>
              </a:buClr>
              <a:buSzPts val="2600"/>
              <a:buNone/>
              <a:defRPr sz="3467">
                <a:solidFill>
                  <a:schemeClr val="dk2"/>
                </a:solidFill>
              </a:defRPr>
            </a:lvl4pPr>
            <a:lvl5pPr lvl="4" rtl="0">
              <a:spcBef>
                <a:spcPts val="0"/>
              </a:spcBef>
              <a:spcAft>
                <a:spcPts val="0"/>
              </a:spcAft>
              <a:buClr>
                <a:schemeClr val="dk2"/>
              </a:buClr>
              <a:buSzPts val="2600"/>
              <a:buNone/>
              <a:defRPr sz="3467">
                <a:solidFill>
                  <a:schemeClr val="dk2"/>
                </a:solidFill>
              </a:defRPr>
            </a:lvl5pPr>
            <a:lvl6pPr lvl="5" rtl="0">
              <a:spcBef>
                <a:spcPts val="0"/>
              </a:spcBef>
              <a:spcAft>
                <a:spcPts val="0"/>
              </a:spcAft>
              <a:buClr>
                <a:schemeClr val="dk2"/>
              </a:buClr>
              <a:buSzPts val="2600"/>
              <a:buNone/>
              <a:defRPr sz="3467">
                <a:solidFill>
                  <a:schemeClr val="dk2"/>
                </a:solidFill>
              </a:defRPr>
            </a:lvl6pPr>
            <a:lvl7pPr lvl="6" rtl="0">
              <a:spcBef>
                <a:spcPts val="0"/>
              </a:spcBef>
              <a:spcAft>
                <a:spcPts val="0"/>
              </a:spcAft>
              <a:buClr>
                <a:schemeClr val="dk2"/>
              </a:buClr>
              <a:buSzPts val="2600"/>
              <a:buNone/>
              <a:defRPr sz="3467">
                <a:solidFill>
                  <a:schemeClr val="dk2"/>
                </a:solidFill>
              </a:defRPr>
            </a:lvl7pPr>
            <a:lvl8pPr lvl="7" rtl="0">
              <a:spcBef>
                <a:spcPts val="0"/>
              </a:spcBef>
              <a:spcAft>
                <a:spcPts val="0"/>
              </a:spcAft>
              <a:buClr>
                <a:schemeClr val="dk2"/>
              </a:buClr>
              <a:buSzPts val="2600"/>
              <a:buNone/>
              <a:defRPr sz="3467">
                <a:solidFill>
                  <a:schemeClr val="dk2"/>
                </a:solidFill>
              </a:defRPr>
            </a:lvl8pPr>
            <a:lvl9pPr lvl="8" rtl="0">
              <a:spcBef>
                <a:spcPts val="0"/>
              </a:spcBef>
              <a:spcAft>
                <a:spcPts val="0"/>
              </a:spcAft>
              <a:buClr>
                <a:schemeClr val="dk2"/>
              </a:buClr>
              <a:buSzPts val="2600"/>
              <a:buNone/>
              <a:defRPr sz="3467">
                <a:solidFill>
                  <a:schemeClr val="dk2"/>
                </a:solidFill>
              </a:defRPr>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lstStyle>
            <a:lvl1pPr marL="609585" lvl="0" indent="-414856" rtl="0">
              <a:spcBef>
                <a:spcPts val="0"/>
              </a:spcBef>
              <a:spcAft>
                <a:spcPts val="0"/>
              </a:spcAft>
              <a:buSzPts val="1300"/>
              <a:buChar char="●"/>
              <a:defRPr/>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dirty="0"/>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9" name="Picture 8">
            <a:extLst>
              <a:ext uri="{FF2B5EF4-FFF2-40B4-BE49-F238E27FC236}">
                <a16:creationId xmlns:a16="http://schemas.microsoft.com/office/drawing/2014/main" id="{9456FA38-831B-420D-8F8E-A96099F53F09}"/>
              </a:ext>
            </a:extLst>
          </p:cNvPr>
          <p:cNvPicPr>
            <a:picLocks noChangeAspect="1"/>
          </p:cNvPicPr>
          <p:nvPr userDrawn="1"/>
        </p:nvPicPr>
        <p:blipFill>
          <a:blip r:embed="rId2"/>
          <a:stretch>
            <a:fillRect/>
          </a:stretch>
        </p:blipFill>
        <p:spPr>
          <a:xfrm>
            <a:off x="10412867" y="69511"/>
            <a:ext cx="1493120" cy="403205"/>
          </a:xfrm>
          <a:prstGeom prst="rect">
            <a:avLst/>
          </a:prstGeom>
        </p:spPr>
      </p:pic>
    </p:spTree>
    <p:extLst>
      <p:ext uri="{BB962C8B-B14F-4D97-AF65-F5344CB8AC3E}">
        <p14:creationId xmlns:p14="http://schemas.microsoft.com/office/powerpoint/2010/main" val="77812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8E6C-BA79-A2A5-CF50-BD3496F63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4075A4-2856-81BD-5714-0756552EC0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2DE7E-E961-9EB9-4E52-72E87AB72CEB}"/>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5" name="Footer Placeholder 4">
            <a:extLst>
              <a:ext uri="{FF2B5EF4-FFF2-40B4-BE49-F238E27FC236}">
                <a16:creationId xmlns:a16="http://schemas.microsoft.com/office/drawing/2014/main" id="{62F90D89-B265-FB5D-E618-FB741237B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1B97D-9950-B1F2-D7AA-29EF6FF49E53}"/>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31355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3448-F7BD-3AFE-DFBE-F3C8F084A7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E6586F-4992-2BE7-B33E-56D06F5FC7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439D38-DA17-AEA8-AAA5-EBBD6E7E7093}"/>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5" name="Footer Placeholder 4">
            <a:extLst>
              <a:ext uri="{FF2B5EF4-FFF2-40B4-BE49-F238E27FC236}">
                <a16:creationId xmlns:a16="http://schemas.microsoft.com/office/drawing/2014/main" id="{7E3DEEE1-2B32-206B-E115-7CA5E8DAFC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EE552-69DA-D269-BB1A-87615C1B7DE1}"/>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1310753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8D707-7404-20D6-71D9-647101845D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65CEF-ABCD-BBF5-B150-2F9B9DEBB2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525D84-D94E-55E1-A023-77B01E3819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0E1AD-17A0-2D5A-3D93-A4F66BF224D5}"/>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6" name="Footer Placeholder 5">
            <a:extLst>
              <a:ext uri="{FF2B5EF4-FFF2-40B4-BE49-F238E27FC236}">
                <a16:creationId xmlns:a16="http://schemas.microsoft.com/office/drawing/2014/main" id="{D99764BC-0A1A-0928-F8AB-688CE53FB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8A4757-A382-DB21-926F-7915EDEBC847}"/>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2156748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A283-0C4B-6C07-81CA-4A117D8355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D10A7-5889-924D-BBF8-25BA95F276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3BCF91-9397-1E9D-D361-67334BE4C3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6F6BF3-8C41-5AE2-F651-408683156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9A78BE-60CC-0ACB-9B86-665D5AC22D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D3A589-86D9-4B0D-6139-CE8B8AB39757}"/>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8" name="Footer Placeholder 7">
            <a:extLst>
              <a:ext uri="{FF2B5EF4-FFF2-40B4-BE49-F238E27FC236}">
                <a16:creationId xmlns:a16="http://schemas.microsoft.com/office/drawing/2014/main" id="{A225DAA4-0C1F-DB97-17AE-27F9AD55A6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6A9482-9B4F-0E60-77D0-1EF96C80083A}"/>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3688019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DC4-F82B-1DBA-2A07-0FE7F48A0B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F8171F-D9DA-2190-7B7B-BEA8F9D7C601}"/>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4" name="Footer Placeholder 3">
            <a:extLst>
              <a:ext uri="{FF2B5EF4-FFF2-40B4-BE49-F238E27FC236}">
                <a16:creationId xmlns:a16="http://schemas.microsoft.com/office/drawing/2014/main" id="{203546D0-68BC-4F9A-4204-B7E90B149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FE92D6-59FB-D9C0-A646-B73CCBF8DFAF}"/>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3929112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11C423-46F6-E6F1-61EE-7DCC7819FD2F}"/>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3" name="Footer Placeholder 2">
            <a:extLst>
              <a:ext uri="{FF2B5EF4-FFF2-40B4-BE49-F238E27FC236}">
                <a16:creationId xmlns:a16="http://schemas.microsoft.com/office/drawing/2014/main" id="{2454F18D-9BA7-2AC3-BDC6-DA18CB3AC7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EF612B-8963-67FD-F077-DC3F44236932}"/>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344527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EEA0-7119-19A2-6ED2-EC527F11C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1FA45D-91C1-A30F-CD6C-5D42D2367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43081C-C2E4-4ADA-8E9F-8EFFF39BB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E7416-606F-05F9-5B81-7FB873D1C48C}"/>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6" name="Footer Placeholder 5">
            <a:extLst>
              <a:ext uri="{FF2B5EF4-FFF2-40B4-BE49-F238E27FC236}">
                <a16:creationId xmlns:a16="http://schemas.microsoft.com/office/drawing/2014/main" id="{2C2E1D08-04AD-FAD0-A4BA-8440BF410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07E37-EC41-321B-B934-AB5413F41E6A}"/>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3880981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D36D-EF39-9B4F-5524-C62E46877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7614F2-6C24-9259-BA2E-6945018E23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AB44EC-5943-F430-DEB0-EFF87D22B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55501-1358-C8D0-C37B-14456B525653}"/>
              </a:ext>
            </a:extLst>
          </p:cNvPr>
          <p:cNvSpPr>
            <a:spLocks noGrp="1"/>
          </p:cNvSpPr>
          <p:nvPr>
            <p:ph type="dt" sz="half" idx="10"/>
          </p:nvPr>
        </p:nvSpPr>
        <p:spPr/>
        <p:txBody>
          <a:bodyPr/>
          <a:lstStyle/>
          <a:p>
            <a:fld id="{2DF50332-6308-4B6E-BA74-E676C91F9A55}" type="datetimeFigureOut">
              <a:rPr lang="en-US" smtClean="0"/>
              <a:t>3/8/2024</a:t>
            </a:fld>
            <a:endParaRPr lang="en-US"/>
          </a:p>
        </p:txBody>
      </p:sp>
      <p:sp>
        <p:nvSpPr>
          <p:cNvPr id="6" name="Footer Placeholder 5">
            <a:extLst>
              <a:ext uri="{FF2B5EF4-FFF2-40B4-BE49-F238E27FC236}">
                <a16:creationId xmlns:a16="http://schemas.microsoft.com/office/drawing/2014/main" id="{04B10BE1-6F78-AD1E-DD18-8EB96088A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0E26DA-259F-AAB2-BA79-6332448AEE73}"/>
              </a:ext>
            </a:extLst>
          </p:cNvPr>
          <p:cNvSpPr>
            <a:spLocks noGrp="1"/>
          </p:cNvSpPr>
          <p:nvPr>
            <p:ph type="sldNum" sz="quarter" idx="12"/>
          </p:nvPr>
        </p:nvSpPr>
        <p:spPr/>
        <p:txBody>
          <a:bodyPr/>
          <a:lstStyle/>
          <a:p>
            <a:fld id="{6E963FD9-01F9-4AE4-85B8-1746495E4E27}" type="slidenum">
              <a:rPr lang="en-US" smtClean="0"/>
              <a:t>‹#›</a:t>
            </a:fld>
            <a:endParaRPr lang="en-US"/>
          </a:p>
        </p:txBody>
      </p:sp>
    </p:spTree>
    <p:extLst>
      <p:ext uri="{BB962C8B-B14F-4D97-AF65-F5344CB8AC3E}">
        <p14:creationId xmlns:p14="http://schemas.microsoft.com/office/powerpoint/2010/main" val="367939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alpha val="5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E68E7-94AC-D8A8-D700-E017B183D6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9FBF65-D860-0B9C-4837-37BA729E6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1A8F-6391-4439-8C99-60D1D774BE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F50332-6308-4B6E-BA74-E676C91F9A55}" type="datetimeFigureOut">
              <a:rPr lang="en-US" smtClean="0"/>
              <a:t>3/8/2024</a:t>
            </a:fld>
            <a:endParaRPr lang="en-US"/>
          </a:p>
        </p:txBody>
      </p:sp>
      <p:sp>
        <p:nvSpPr>
          <p:cNvPr id="5" name="Footer Placeholder 4">
            <a:extLst>
              <a:ext uri="{FF2B5EF4-FFF2-40B4-BE49-F238E27FC236}">
                <a16:creationId xmlns:a16="http://schemas.microsoft.com/office/drawing/2014/main" id="{197DE772-5AC0-03D2-1F1B-7FB1CD01D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4419C7-5658-C0C5-C688-2BB467CB2F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63FD9-01F9-4AE4-85B8-1746495E4E27}" type="slidenum">
              <a:rPr lang="en-US" smtClean="0"/>
              <a:t>‹#›</a:t>
            </a:fld>
            <a:endParaRPr lang="en-US"/>
          </a:p>
        </p:txBody>
      </p:sp>
    </p:spTree>
    <p:extLst>
      <p:ext uri="{BB962C8B-B14F-4D97-AF65-F5344CB8AC3E}">
        <p14:creationId xmlns:p14="http://schemas.microsoft.com/office/powerpoint/2010/main" val="2470752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5.png"/><Relationship Id="rId4" Type="http://schemas.microsoft.com/office/2017/06/relationships/model3d" Target="../media/model3d3.glb"/></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17/06/relationships/model3d" Target="../media/model3d6.glb"/><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5.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hyperlink" Target="https://vi.wikipedia.org/wiki/%C4%90%E1%BA%A3ng_vi%C3%AAn" TargetMode="External"/><Relationship Id="rId4" Type="http://schemas.openxmlformats.org/officeDocument/2006/relationships/hyperlink" Target="https://vi.wikipedia.org/w/index.php?title=B%C3%AD_th%C6%B0&amp;action=edit&amp;redlink=1"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vi.wikipedia.org/w/index.php?title=B%C3%AD_th%C6%B0&amp;action=edit&amp;redlink=1"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hyperlink" Target="https://vi.wikipedia.org/wiki/%C4%90%E1%BA%A3ng_vi%C3%AA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allpapersafari.com/lighting-backgrounds/" TargetMode="External"/><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86497" y="358815"/>
            <a:ext cx="9514702"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99490" marR="816610" algn="ctr">
              <a:lnSpc>
                <a:spcPct val="115000"/>
              </a:lnSpc>
              <a:spcBef>
                <a:spcPts val="0"/>
              </a:spcBef>
            </a:pPr>
            <a:r>
              <a:rPr lang="en-US" sz="26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4</a:t>
            </a:r>
          </a:p>
          <a:p>
            <a:pPr marL="999490" marR="816610" algn="ctr">
              <a:lnSpc>
                <a:spcPct val="115000"/>
              </a:lnSpc>
              <a:spcBef>
                <a:spcPts val="0"/>
              </a:spcBef>
            </a:pPr>
            <a:r>
              <a:rPr lang="vi-VN"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Tư Tưởng Hồ Chí Minh</a:t>
            </a:r>
            <a:r>
              <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 </a:t>
            </a:r>
            <a:r>
              <a:rPr lang="vi-VN"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Về Đảng Cộng Sản Việt Nam </a:t>
            </a:r>
            <a:endPar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a:p>
            <a:pPr marL="999490" marR="816610" algn="ctr">
              <a:lnSpc>
                <a:spcPct val="115000"/>
              </a:lnSpc>
              <a:spcBef>
                <a:spcPts val="0"/>
              </a:spcBef>
            </a:pPr>
            <a:r>
              <a:rPr lang="vi-VN"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 Nhà Nước Của Nhân Dân, Do Nhân Dân, Vì Nhân</a:t>
            </a:r>
            <a:r>
              <a:rPr lang="en-US"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(tiếp)</a:t>
            </a:r>
            <a:endPar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Chương 4 sẽ </a:t>
            </a:r>
            <a:r>
              <a:rPr lang="vi-VN">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kiến thức cơ bản tư tưởng Hồ Chí Minh về Đảng Cộng sản Việt Nam và về Nhà nước Việt Nam Dân chủ Cộng hoà – Nhà nước của dân, do dân, vì dân.</a:t>
            </a:r>
            <a:endParaRPr lang="vi-VN">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.1. Tư tưởng Hồ Chí Minh về Đảng Cộng sản Việt Nam</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4.2. Tư tưởng Hồ Chí Minh về nhà nước của nhân dân, do nhân dân và vì nhân dân</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4.3. Vận dụng tư tưởng Hồ Chí Minh vào công tác xây dựng Đảng và xây dựng nhà nước</a:t>
            </a:r>
            <a:endParaRPr lang="en-US"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 name="CustomShape 1"/>
          <p:cNvSpPr/>
          <p:nvPr/>
        </p:nvSpPr>
        <p:spPr>
          <a:xfrm>
            <a:off x="584150" y="263192"/>
            <a:ext cx="4157013" cy="91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c, </a:t>
            </a:r>
            <a:r>
              <a:rPr lang="en-US" sz="24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Nhà</a:t>
            </a:r>
            <a:r>
              <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4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nước</a:t>
            </a:r>
            <a:r>
              <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do </a:t>
            </a:r>
            <a:r>
              <a:rPr lang="en-US" sz="24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nhân</a:t>
            </a:r>
            <a:r>
              <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4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endPar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7" name="CustomShape 2"/>
          <p:cNvSpPr/>
          <p:nvPr/>
        </p:nvSpPr>
        <p:spPr>
          <a:xfrm>
            <a:off x="4836077" y="1407651"/>
            <a:ext cx="6252470" cy="179550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720" algn="just">
              <a:spcBef>
                <a:spcPts val="320"/>
              </a:spcBef>
            </a:pPr>
            <a:r>
              <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Nội hàm nhà nước do dân: </a:t>
            </a:r>
          </a:p>
          <a:p>
            <a:pPr marL="720" algn="just">
              <a:spcBef>
                <a:spcPts val="320"/>
              </a:spcBef>
            </a:pPr>
            <a:r>
              <a:rPr lang="vi-VN" sz="2400">
                <a:latin typeface="Open Sans" panose="020B0606030504020204" pitchFamily="34" charset="0"/>
                <a:ea typeface="Open Sans" panose="020B0606030504020204" pitchFamily="34" charset="0"/>
                <a:cs typeface="Open Sans" panose="020B0606030504020204" pitchFamily="34" charset="0"/>
              </a:rPr>
              <a:t>Nhà </a:t>
            </a:r>
            <a:r>
              <a:rPr lang="vi-VN" sz="2400" dirty="0">
                <a:latin typeface="Open Sans" panose="020B0606030504020204" pitchFamily="34" charset="0"/>
                <a:ea typeface="Open Sans" panose="020B0606030504020204" pitchFamily="34" charset="0"/>
                <a:cs typeface="Open Sans" panose="020B0606030504020204" pitchFamily="34" charset="0"/>
              </a:rPr>
              <a:t>nước do nhân </a:t>
            </a:r>
            <a:r>
              <a:rPr lang="vi-VN" sz="2400">
                <a:latin typeface="Open Sans" panose="020B0606030504020204" pitchFamily="34" charset="0"/>
                <a:ea typeface="Open Sans" panose="020B0606030504020204" pitchFamily="34" charset="0"/>
                <a:cs typeface="Open Sans" panose="020B0606030504020204" pitchFamily="34" charset="0"/>
              </a:rPr>
              <a:t>dân </a:t>
            </a:r>
            <a:r>
              <a:rPr lang="en-US" sz="2400">
                <a:latin typeface="Open Sans" panose="020B0606030504020204" pitchFamily="34" charset="0"/>
                <a:ea typeface="Open Sans" panose="020B0606030504020204" pitchFamily="34" charset="0"/>
                <a:cs typeface="Open Sans" panose="020B0606030504020204" pitchFamily="34" charset="0"/>
              </a:rPr>
              <a:t>lập nên; Nhà nước do nhân dân làm chủ và dân là chủ.</a:t>
            </a:r>
          </a:p>
        </p:txBody>
      </p:sp>
      <p:pic>
        <p:nvPicPr>
          <p:cNvPr id="178" name="Picture 6"/>
          <p:cNvPicPr/>
          <p:nvPr/>
        </p:nvPicPr>
        <p:blipFill>
          <a:blip r:embed="rId2"/>
          <a:stretch/>
        </p:blipFill>
        <p:spPr>
          <a:xfrm>
            <a:off x="733398" y="1407651"/>
            <a:ext cx="3927968" cy="25277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9" name="Picture 7"/>
          <p:cNvPicPr/>
          <p:nvPr/>
        </p:nvPicPr>
        <p:blipFill>
          <a:blip r:embed="rId3"/>
          <a:stretch/>
        </p:blipFill>
        <p:spPr>
          <a:xfrm>
            <a:off x="6991109" y="3698111"/>
            <a:ext cx="4097438" cy="26299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9120A83-13C9-4DDC-94C2-8F3E8B7DE7D5}"/>
              </a:ext>
            </a:extLst>
          </p:cNvPr>
          <p:cNvSpPr txBox="1"/>
          <p:nvPr/>
        </p:nvSpPr>
        <p:spPr>
          <a:xfrm>
            <a:off x="902825" y="4447739"/>
            <a:ext cx="5729469" cy="1569660"/>
          </a:xfrm>
          <a:prstGeom prst="rect">
            <a:avLst/>
          </a:prstGeom>
          <a:noFill/>
        </p:spPr>
        <p:txBody>
          <a:bodyPr wrap="square" anchor="ctr">
            <a:spAutoFit/>
          </a:bodyPr>
          <a:lstStyle/>
          <a:p>
            <a:pPr marL="720" algn="just">
              <a:spcBef>
                <a:spcPts val="320"/>
              </a:spcBef>
            </a:pPr>
            <a:r>
              <a:rPr lang="vi-VN"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Nếu “dân là chủ” xác định vị thế của nhân dân đối với quyền lực nhà nước, thì “dân làm chủ” nhẫn mạnh quyền lợi và nghĩa vụ của nhân dân với tư cách là người ch</a:t>
            </a:r>
            <a:r>
              <a:rPr lang="en-US" sz="2400">
                <a:solidFill>
                  <a:srgbClr val="000000"/>
                </a:solidFill>
                <a:latin typeface="ZapfChancery-Medium" panose="00000400000000000000" pitchFamily="2" charset="0"/>
                <a:ea typeface="ZapfChancery-Medium" panose="00000400000000000000" pitchFamily="2" charset="0"/>
                <a:cs typeface="ZapfChancery-Medium" panose="00000400000000000000" pitchFamily="2" charset="0"/>
              </a:rPr>
              <a:t>ủ</a:t>
            </a:r>
            <a:r>
              <a:rPr lang="vi-VN"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a:t>
            </a:r>
            <a:endParaRPr lang="en-US" sz="2400" spc="-1" dirty="0">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3" name="Picture 2" descr="C:\Users\QUOC HUY\Desktop\Logo_Đại_học_FPT.png">
            <a:extLst>
              <a:ext uri="{FF2B5EF4-FFF2-40B4-BE49-F238E27FC236}">
                <a16:creationId xmlns:a16="http://schemas.microsoft.com/office/drawing/2014/main" id="{F1BF2944-BFE7-35CA-864F-C45F85FE74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BA230CA-AF5E-85A4-4109-0F994A790B48}"/>
              </a:ext>
            </a:extLst>
          </p:cNvPr>
          <p:cNvGrpSpPr/>
          <p:nvPr/>
        </p:nvGrpSpPr>
        <p:grpSpPr>
          <a:xfrm>
            <a:off x="-578363" y="4027012"/>
            <a:ext cx="3341040" cy="2723920"/>
            <a:chOff x="-633627" y="4016416"/>
            <a:chExt cx="4002918" cy="2723920"/>
          </a:xfrm>
        </p:grpSpPr>
        <p:sp>
          <p:nvSpPr>
            <p:cNvPr id="5" name="Freeform: Shape 4">
              <a:extLst>
                <a:ext uri="{FF2B5EF4-FFF2-40B4-BE49-F238E27FC236}">
                  <a16:creationId xmlns:a16="http://schemas.microsoft.com/office/drawing/2014/main" id="{F193614F-82AC-97C0-D2E1-54D22E3C26E5}"/>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3951A13-2CBB-BAC1-4F89-D8AEE4DB4334}"/>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Effect transition="in" filter="barn(inVertical)">
                                      <p:cBhvr>
                                        <p:cTn id="7" dur="500"/>
                                        <p:tgtEl>
                                          <p:spTgt spid="17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7">
                                            <p:txEl>
                                              <p:pRg st="1" end="1"/>
                                            </p:txEl>
                                          </p:spTgt>
                                        </p:tgtEl>
                                        <p:attrNameLst>
                                          <p:attrName>style.visibility</p:attrName>
                                        </p:attrNameLst>
                                      </p:cBhvr>
                                      <p:to>
                                        <p:strVal val="visible"/>
                                      </p:to>
                                    </p:set>
                                    <p:animEffect transition="in" filter="barn(inVertical)">
                                      <p:cBhvr>
                                        <p:cTn id="10" dur="500"/>
                                        <p:tgtEl>
                                          <p:spTgt spid="17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barn(inVertical)">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 name="CustomShape 2"/>
          <p:cNvSpPr/>
          <p:nvPr/>
        </p:nvSpPr>
        <p:spPr>
          <a:xfrm>
            <a:off x="821266" y="1471907"/>
            <a:ext cx="6829600" cy="138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20">
              <a:lnSpc>
                <a:spcPct val="110000"/>
              </a:lnSpc>
              <a:spcBef>
                <a:spcPts val="700"/>
              </a:spcBef>
              <a:buClr>
                <a:srgbClr val="2A1A00"/>
              </a:buClr>
            </a:pPr>
            <a:r>
              <a:rPr lang="vi-VN"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Lấy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lợi</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ích</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chính</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đáng</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của</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là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mục</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tiêu</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720">
              <a:lnSpc>
                <a:spcPct val="110000"/>
              </a:lnSpc>
              <a:spcBef>
                <a:spcPts val="700"/>
              </a:spcBef>
              <a:buClr>
                <a:srgbClr val="2A1A00"/>
              </a:buClr>
            </a:pPr>
            <a:r>
              <a:rPr lang="vi-VN"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Đó </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là 1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nhà</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nước</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hoàn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toàn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trong</a:t>
            </a:r>
            <a:r>
              <a:rPr lang="en-US" sz="2200" spc="-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sạch,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không</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có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bất</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kì</a:t>
            </a:r>
            <a:r>
              <a:rPr lang="en-US" sz="2200" spc="-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một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đặc</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quyền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đặc</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lợi</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nào</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p>
        </p:txBody>
      </p:sp>
      <p:pic>
        <p:nvPicPr>
          <p:cNvPr id="183" name="Picture 4"/>
          <p:cNvPicPr/>
          <p:nvPr/>
        </p:nvPicPr>
        <p:blipFill>
          <a:blip r:embed="rId2"/>
          <a:stretch/>
        </p:blipFill>
        <p:spPr>
          <a:xfrm>
            <a:off x="7912367" y="981330"/>
            <a:ext cx="3412067" cy="25171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CustomShape 1">
            <a:extLst>
              <a:ext uri="{FF2B5EF4-FFF2-40B4-BE49-F238E27FC236}">
                <a16:creationId xmlns:a16="http://schemas.microsoft.com/office/drawing/2014/main" id="{BF33CFC4-BC9F-4B4A-83D6-791773B75FFC}"/>
              </a:ext>
            </a:extLst>
          </p:cNvPr>
          <p:cNvSpPr/>
          <p:nvPr/>
        </p:nvSpPr>
        <p:spPr>
          <a:xfrm>
            <a:off x="611294" y="349264"/>
            <a:ext cx="4157013" cy="91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d</a:t>
            </a:r>
            <a:r>
              <a:rPr lang="en-US" sz="2400" b="1" i="1" spc="-1">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4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Nhà</a:t>
            </a:r>
            <a:r>
              <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4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nước</a:t>
            </a:r>
            <a:r>
              <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4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vì</a:t>
            </a:r>
            <a:r>
              <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4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nhân</a:t>
            </a:r>
            <a:r>
              <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4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endParaRPr lang="en-US" sz="24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stomShape 2">
            <a:extLst>
              <a:ext uri="{FF2B5EF4-FFF2-40B4-BE49-F238E27FC236}">
                <a16:creationId xmlns:a16="http://schemas.microsoft.com/office/drawing/2014/main" id="{D660A2E3-A30C-403C-AE42-929B96551845}"/>
              </a:ext>
            </a:extLst>
          </p:cNvPr>
          <p:cNvSpPr/>
          <p:nvPr/>
        </p:nvSpPr>
        <p:spPr>
          <a:xfrm>
            <a:off x="4311408" y="4478429"/>
            <a:ext cx="7149934" cy="20303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720">
              <a:lnSpc>
                <a:spcPct val="110000"/>
              </a:lnSpc>
              <a:spcBef>
                <a:spcPts val="700"/>
              </a:spcBef>
              <a:buClr>
                <a:srgbClr val="2A1A00"/>
              </a:buClr>
            </a:pPr>
            <a:r>
              <a:rPr lang="vi-VN"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Mọi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đường</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lối</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chính</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sách</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chỉ</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nhằm</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mang</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lại</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quyền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lợi</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cho</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720">
              <a:lnSpc>
                <a:spcPct val="110000"/>
              </a:lnSpc>
              <a:spcBef>
                <a:spcPts val="700"/>
              </a:spcBef>
              <a:buClr>
                <a:srgbClr val="2A1A00"/>
              </a:buClr>
            </a:pPr>
            <a:r>
              <a:rPr lang="vi-VN"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Trên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tinh</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thần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đó</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bác</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luôn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tâm</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niệm</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Phải</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làm</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cho</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có ăn,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phải</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làm</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cho</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có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mặc</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phải</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làm</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cho</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có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chỗ</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ở ,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phải</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làm</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cho</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được</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học</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spc="-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hành</a:t>
            </a:r>
            <a:r>
              <a:rPr lang="en-US" sz="2200" spc="-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a:t>
            </a:r>
          </a:p>
        </p:txBody>
      </p:sp>
      <p:pic>
        <p:nvPicPr>
          <p:cNvPr id="7" name="Picture 3">
            <a:extLst>
              <a:ext uri="{FF2B5EF4-FFF2-40B4-BE49-F238E27FC236}">
                <a16:creationId xmlns:a16="http://schemas.microsoft.com/office/drawing/2014/main" id="{366A3D31-C1AF-4A70-A6C2-33037355E830}"/>
              </a:ext>
            </a:extLst>
          </p:cNvPr>
          <p:cNvPicPr/>
          <p:nvPr/>
        </p:nvPicPr>
        <p:blipFill>
          <a:blip r:embed="rId3"/>
          <a:stretch/>
        </p:blipFill>
        <p:spPr>
          <a:xfrm>
            <a:off x="611293" y="3429001"/>
            <a:ext cx="3412067" cy="28959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CustomShape 1">
            <a:extLst>
              <a:ext uri="{FF2B5EF4-FFF2-40B4-BE49-F238E27FC236}">
                <a16:creationId xmlns:a16="http://schemas.microsoft.com/office/drawing/2014/main" id="{DB594117-2F26-4353-800C-76A2A535C452}"/>
              </a:ext>
            </a:extLst>
          </p:cNvPr>
          <p:cNvSpPr/>
          <p:nvPr/>
        </p:nvSpPr>
        <p:spPr>
          <a:xfrm>
            <a:off x="4875944" y="3907723"/>
            <a:ext cx="6585397" cy="40881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2200" b="1" spc="3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Tinh Thần “Lấy Dân Làm Gốc”</a:t>
            </a:r>
            <a:endParaRPr lang="en-US" sz="2200" spc="3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descr="C:\Users\QUOC HUY\Desktop\Logo_Đại_học_FPT.png">
            <a:extLst>
              <a:ext uri="{FF2B5EF4-FFF2-40B4-BE49-F238E27FC236}">
                <a16:creationId xmlns:a16="http://schemas.microsoft.com/office/drawing/2014/main" id="{86F1AB70-5755-6CA3-97B7-9A412B2F78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EEF76B6-30DE-07A4-27EC-01045A27289A}"/>
              </a:ext>
            </a:extLst>
          </p:cNvPr>
          <p:cNvGrpSpPr/>
          <p:nvPr/>
        </p:nvGrpSpPr>
        <p:grpSpPr>
          <a:xfrm>
            <a:off x="-578363" y="4027012"/>
            <a:ext cx="3341040" cy="2723920"/>
            <a:chOff x="-633627" y="4016416"/>
            <a:chExt cx="4002918" cy="2723920"/>
          </a:xfrm>
        </p:grpSpPr>
        <p:sp>
          <p:nvSpPr>
            <p:cNvPr id="9" name="Freeform: Shape 8">
              <a:extLst>
                <a:ext uri="{FF2B5EF4-FFF2-40B4-BE49-F238E27FC236}">
                  <a16:creationId xmlns:a16="http://schemas.microsoft.com/office/drawing/2014/main" id="{95F5B210-406A-BFD0-E8FF-8C148AFEFEB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B6A714F2-B93F-DB2B-4D34-667630D1FAFC}"/>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barn(inVertical)">
                                      <p:cBhvr>
                                        <p:cTn id="7" dur="500"/>
                                        <p:tgtEl>
                                          <p:spTgt spid="18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2">
                                            <p:txEl>
                                              <p:pRg st="1" end="1"/>
                                            </p:txEl>
                                          </p:spTgt>
                                        </p:tgtEl>
                                        <p:attrNameLst>
                                          <p:attrName>style.visibility</p:attrName>
                                        </p:attrNameLst>
                                      </p:cBhvr>
                                      <p:to>
                                        <p:strVal val="visible"/>
                                      </p:to>
                                    </p:set>
                                    <p:animEffect transition="in" filter="barn(inVertical)">
                                      <p:cBhvr>
                                        <p:cTn id="10" dur="500"/>
                                        <p:tgtEl>
                                          <p:spTgt spid="18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0C626557-4D43-AD5C-40E6-F6D76308913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6F7994-8433-BCEF-2381-E24FE0C99BC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descr="C:\Users\QUOC HUY\Desktop\Logo_Đại_học_FPT.png">
            <a:extLst>
              <a:ext uri="{FF2B5EF4-FFF2-40B4-BE49-F238E27FC236}">
                <a16:creationId xmlns:a16="http://schemas.microsoft.com/office/drawing/2014/main" id="{F3C5290C-D36D-9CD8-FD72-44A25060BB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93839097-E46A-3EBC-728F-1CA99DAC25CF}"/>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93839097-E46A-3EBC-728F-1CA99DAC25CF}"/>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6291903E-D916-E742-F51B-A5CA312D6A5D}"/>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6291903E-D916-E742-F51B-A5CA312D6A5D}"/>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Google Shape;191;p31">
            <a:extLst>
              <a:ext uri="{FF2B5EF4-FFF2-40B4-BE49-F238E27FC236}">
                <a16:creationId xmlns:a16="http://schemas.microsoft.com/office/drawing/2014/main" id="{E43044B4-DDC8-4140-8BCC-3E4DF76344E8}"/>
              </a:ext>
            </a:extLst>
          </p:cNvPr>
          <p:cNvSpPr txBox="1">
            <a:spLocks/>
          </p:cNvSpPr>
          <p:nvPr/>
        </p:nvSpPr>
        <p:spPr>
          <a:xfrm>
            <a:off x="3486546" y="3078932"/>
            <a:ext cx="7352101" cy="94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pPr marL="609585"/>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4.2.2.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Nhà</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nước</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pháp</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quyền</a:t>
            </a:r>
            <a:endParaRPr lang="vi-VN"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endParaRPr>
          </a:p>
        </p:txBody>
      </p:sp>
      <p:sp>
        <p:nvSpPr>
          <p:cNvPr id="7" name="TextBox 6">
            <a:extLst>
              <a:ext uri="{FF2B5EF4-FFF2-40B4-BE49-F238E27FC236}">
                <a16:creationId xmlns:a16="http://schemas.microsoft.com/office/drawing/2014/main" id="{ACA5B21A-311C-8CAB-5B1C-496DE869DC3F}"/>
              </a:ext>
            </a:extLst>
          </p:cNvPr>
          <p:cNvSpPr txBox="1"/>
          <p:nvPr/>
        </p:nvSpPr>
        <p:spPr>
          <a:xfrm>
            <a:off x="3726123" y="1995112"/>
            <a:ext cx="6094070" cy="928331"/>
          </a:xfrm>
          <a:prstGeom prst="rect">
            <a:avLst/>
          </a:prstGeom>
          <a:noFill/>
        </p:spPr>
        <p:txBody>
          <a:bodyPr wrap="square">
            <a:spAutoFit/>
          </a:bodyPr>
          <a:lstStyle/>
          <a:p>
            <a:pPr algn="just">
              <a:lnSpc>
                <a:spcPct val="115000"/>
              </a:lnSpc>
              <a:spcAft>
                <a:spcPts val="2133"/>
              </a:spcAft>
            </a:pPr>
            <a:r>
              <a:rPr lang="en-US"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4.2. </a:t>
            </a:r>
            <a:r>
              <a:rPr lang="vi-VN"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Tư</a:t>
            </a:r>
            <a:r>
              <a:rPr lang="en-US"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tưởng Hồ Chí Minh về nhà nước của nhândân, do nhân dân và vì nhân dân</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endParaRPr>
          </a:p>
        </p:txBody>
      </p:sp>
    </p:spTree>
    <p:extLst>
      <p:ext uri="{BB962C8B-B14F-4D97-AF65-F5344CB8AC3E}">
        <p14:creationId xmlns:p14="http://schemas.microsoft.com/office/powerpoint/2010/main" val="4796730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fld id="{00000000-1234-1234-1234-123412341234}" type="slidenum">
              <a:rPr lang="en" smtClean="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pPr algn="ctr"/>
              <a:t>13</a:t>
            </a:fld>
            <a:endParaRPr lang="en">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p:cNvSpPr/>
          <p:nvPr/>
        </p:nvSpPr>
        <p:spPr>
          <a:xfrm>
            <a:off x="4995338" y="2358159"/>
            <a:ext cx="6662297" cy="3139321"/>
          </a:xfrm>
          <a:prstGeom prst="rect">
            <a:avLst/>
          </a:prstGeom>
        </p:spPr>
        <p:txBody>
          <a:bodyPr wrap="square">
            <a:spAutoFit/>
          </a:bodyPr>
          <a:lstStyle/>
          <a:p>
            <a:pPr algn="just">
              <a:buClr>
                <a:schemeClr val="bg2"/>
              </a:buClr>
            </a:pPr>
            <a:r>
              <a:rPr lang="en-US"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t>
            </a:r>
            <a:r>
              <a:rPr lang="en-US" sz="22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Nhà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nước</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Việt</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Nam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chủ</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cộng</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hòa</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ra</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đời</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ngày</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02/09/1945</a:t>
            </a:r>
          </a:p>
          <a:p>
            <a:pPr marL="380990" indent="-380990" algn="just">
              <a:buClr>
                <a:schemeClr val="bg2"/>
              </a:buClr>
              <a:buFont typeface="Wingdings" panose="05000000000000000000" pitchFamily="2" charset="2"/>
              <a:buChar char="ü"/>
            </a:pPr>
            <a:endPar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buClr>
                <a:schemeClr val="bg2"/>
              </a:buClr>
            </a:pPr>
            <a:r>
              <a:rPr lang="en-US"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Ngày </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06/01/1946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Tổng</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tuyển</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cử</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bầu</a:t>
            </a:r>
            <a:r>
              <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Quốc</a:t>
            </a:r>
            <a:r>
              <a:rPr lang="en-US" sz="22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Hội – cơ quan quyền lực của nhân dân. </a:t>
            </a:r>
            <a:endPar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380990" indent="-380990" algn="just">
              <a:buClr>
                <a:schemeClr val="accent4">
                  <a:lumMod val="60000"/>
                  <a:lumOff val="40000"/>
                </a:schemeClr>
              </a:buClr>
              <a:buFont typeface="Wingdings" panose="05000000000000000000" pitchFamily="2" charset="2"/>
              <a:buChar char="ü"/>
            </a:pPr>
            <a:endPar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algn="just">
              <a:buClr>
                <a:schemeClr val="bg2"/>
              </a:buClr>
            </a:pPr>
            <a:r>
              <a:rPr lang="en-US"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2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Ngày 2-3- 1946, Quốc hội khoá 1 nước Việt Nam Dân chủ Cộng hoà đã họp phiên đầu tiên, lập ra các tổ chức, bộ máy và các chức vụ chính thức của Nhà nước.</a:t>
            </a:r>
            <a:endParaRPr lang="en-US" sz="22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Rectangle 4"/>
          <p:cNvSpPr/>
          <p:nvPr/>
        </p:nvSpPr>
        <p:spPr>
          <a:xfrm>
            <a:off x="370224" y="637634"/>
            <a:ext cx="5725776" cy="490327"/>
          </a:xfrm>
          <a:prstGeom prst="rect">
            <a:avLst/>
          </a:prstGeom>
        </p:spPr>
        <p:txBody>
          <a:bodyPr wrap="square">
            <a:spAutoFit/>
          </a:bodyPr>
          <a:lstStyle/>
          <a:p>
            <a:pPr indent="609585">
              <a:lnSpc>
                <a:spcPct val="115000"/>
              </a:lnSpc>
              <a:spcBef>
                <a:spcPts val="400"/>
              </a:spcBef>
              <a:spcAft>
                <a:spcPts val="400"/>
              </a:spcAft>
            </a:pPr>
            <a:r>
              <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a, </a:t>
            </a:r>
            <a:r>
              <a:rPr lang="vi-VN"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Nhà nước hợp hiến, hợp pháp</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Kết quả hình ảnh cho họp quốc hội lần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25" y="1857182"/>
            <a:ext cx="4433270" cy="3556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55F98B78-8C7E-E31F-7A4C-702F286593CE}"/>
              </a:ext>
            </a:extLst>
          </p:cNvPr>
          <p:cNvSpPr txBox="1"/>
          <p:nvPr/>
        </p:nvSpPr>
        <p:spPr>
          <a:xfrm>
            <a:off x="4647184" y="1620472"/>
            <a:ext cx="7358603" cy="430887"/>
          </a:xfrm>
          <a:prstGeom prst="rect">
            <a:avLst/>
          </a:prstGeom>
          <a:noFill/>
        </p:spPr>
        <p:txBody>
          <a:bodyPr wrap="square">
            <a:spAutoFit/>
          </a:bodyPr>
          <a:lstStyle/>
          <a:p>
            <a:r>
              <a:rPr lang="en-US" sz="22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Những Tiền Đề Lịch Sử Của Một Nhà Nước Hợp Hiến, Hợp Pháp</a:t>
            </a:r>
            <a:endParaRPr lang="en-US" sz="2200" b="1">
              <a:solidFill>
                <a:srgbClr val="0066FF"/>
              </a:solidFill>
            </a:endParaRPr>
          </a:p>
        </p:txBody>
      </p:sp>
      <p:cxnSp>
        <p:nvCxnSpPr>
          <p:cNvPr id="9" name="Straight Connector 8">
            <a:extLst>
              <a:ext uri="{FF2B5EF4-FFF2-40B4-BE49-F238E27FC236}">
                <a16:creationId xmlns:a16="http://schemas.microsoft.com/office/drawing/2014/main" id="{3EE49776-14EB-35FE-E972-9C923361CE20}"/>
              </a:ext>
            </a:extLst>
          </p:cNvPr>
          <p:cNvCxnSpPr/>
          <p:nvPr/>
        </p:nvCxnSpPr>
        <p:spPr>
          <a:xfrm>
            <a:off x="5127585" y="2072626"/>
            <a:ext cx="6226215"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C:\Users\QUOC HUY\Desktop\Logo_Đại_học_FPT.png">
            <a:extLst>
              <a:ext uri="{FF2B5EF4-FFF2-40B4-BE49-F238E27FC236}">
                <a16:creationId xmlns:a16="http://schemas.microsoft.com/office/drawing/2014/main" id="{F4A0446C-6583-622E-9C1F-58E70DF013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B01E778-DDD5-A973-C0E1-983EC996275B}"/>
              </a:ext>
            </a:extLst>
          </p:cNvPr>
          <p:cNvGrpSpPr/>
          <p:nvPr/>
        </p:nvGrpSpPr>
        <p:grpSpPr>
          <a:xfrm>
            <a:off x="-578363" y="4027012"/>
            <a:ext cx="3341040" cy="2723920"/>
            <a:chOff x="-633627" y="4016416"/>
            <a:chExt cx="4002918" cy="2723920"/>
          </a:xfrm>
        </p:grpSpPr>
        <p:sp>
          <p:nvSpPr>
            <p:cNvPr id="8" name="Freeform: Shape 7">
              <a:extLst>
                <a:ext uri="{FF2B5EF4-FFF2-40B4-BE49-F238E27FC236}">
                  <a16:creationId xmlns:a16="http://schemas.microsoft.com/office/drawing/2014/main" id="{4EAE776A-938B-CDE6-CF94-2455B28D437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Freeform: Shape 10">
              <a:extLst>
                <a:ext uri="{FF2B5EF4-FFF2-40B4-BE49-F238E27FC236}">
                  <a16:creationId xmlns:a16="http://schemas.microsoft.com/office/drawing/2014/main" id="{EE4697DD-C621-A46C-77A5-FF60D2AF5A8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5854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文本框 1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60053" y="159067"/>
            <a:ext cx="264816" cy="584775"/>
          </a:xfrm>
          <a:prstGeom prst="rect">
            <a:avLst/>
          </a:prstGeom>
          <a:noFill/>
        </p:spPr>
        <p:txBody>
          <a:bodyPr wrap="none" rtlCol="0">
            <a:spAutoFit/>
          </a:bodyPr>
          <a:lstStyle/>
          <a:p>
            <a:pPr defTabSz="1218774">
              <a:defRPr/>
            </a:pPr>
            <a:r>
              <a:rPr lang="zh-CN" altLang="en-US" sz="1200" dirty="0">
                <a:solidFill>
                  <a:schemeClr val="tx1">
                    <a:lumMod val="85000"/>
                    <a:lumOff val="15000"/>
                  </a:schemeClr>
                </a:solidFill>
                <a:latin typeface="Open Sans" panose="020B0606030504020204" pitchFamily="34" charset="0"/>
                <a:ea typeface="幼圆" panose="02010509060101010101" pitchFamily="49" charset="-122"/>
                <a:cs typeface="Open Sans" panose="020B0606030504020204" pitchFamily="34" charset="0"/>
              </a:rPr>
              <a:t>  </a:t>
            </a:r>
            <a:endParaRPr lang="en-US" altLang="zh-CN"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altLang="zh-CN" sz="2000" dirty="0">
              <a:solidFill>
                <a:srgbClr val="2E2E2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文本框 18"/>
          <p:cNvSpPr>
            <a:spLocks noChangeArrowheads="1"/>
          </p:cNvSpPr>
          <p:nvPr/>
        </p:nvSpPr>
        <p:spPr bwMode="auto">
          <a:xfrm>
            <a:off x="0" y="365425"/>
            <a:ext cx="6663236" cy="49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609585">
              <a:lnSpc>
                <a:spcPct val="115000"/>
              </a:lnSpc>
              <a:spcBef>
                <a:spcPts val="400"/>
              </a:spcBef>
              <a:spcAft>
                <a:spcPts val="400"/>
              </a:spcAft>
            </a:pPr>
            <a:r>
              <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b, </a:t>
            </a:r>
            <a:r>
              <a:rPr lang="vi-VN"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Nhà nước thượng tôn pháp luật</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3F33B9F3-0AAD-4E79-B228-C8DC17E52DA8}"/>
              </a:ext>
            </a:extLst>
          </p:cNvPr>
          <p:cNvSpPr>
            <a:spLocks noChangeArrowheads="1"/>
          </p:cNvSpPr>
          <p:nvPr/>
        </p:nvSpPr>
        <p:spPr bwMode="auto">
          <a:xfrm>
            <a:off x="0" y="167045"/>
            <a:ext cx="2725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914377" eaLnBrk="0" fontAlgn="base" hangingPunct="0">
              <a:spcBef>
                <a:spcPct val="0"/>
              </a:spcBef>
              <a:spcAft>
                <a:spcPct val="0"/>
              </a:spcAft>
            </a:pPr>
            <a:r>
              <a:rPr lang="en-US" altLang="en-US" sz="800" dirty="0">
                <a:latin typeface="Open Sans" panose="020B0606030504020204" pitchFamily="34" charset="0"/>
                <a:ea typeface="Open Sans" panose="020B0606030504020204" pitchFamily="34" charset="0"/>
                <a:cs typeface="Open Sans" panose="020B0606030504020204" pitchFamily="34" charset="0"/>
              </a:rPr>
              <a:t> </a:t>
            </a:r>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5" name="Group 14">
            <a:extLst>
              <a:ext uri="{FF2B5EF4-FFF2-40B4-BE49-F238E27FC236}">
                <a16:creationId xmlns:a16="http://schemas.microsoft.com/office/drawing/2014/main" id="{D56B3BFC-E9B8-7D33-7945-B735BC0B1523}"/>
              </a:ext>
            </a:extLst>
          </p:cNvPr>
          <p:cNvGrpSpPr/>
          <p:nvPr/>
        </p:nvGrpSpPr>
        <p:grpSpPr>
          <a:xfrm>
            <a:off x="306944" y="1195506"/>
            <a:ext cx="10794547" cy="2969413"/>
            <a:chOff x="328724" y="1219944"/>
            <a:chExt cx="10794547" cy="2969413"/>
          </a:xfrm>
        </p:grpSpPr>
        <p:sp>
          <p:nvSpPr>
            <p:cNvPr id="43" name="椭圆 42"/>
            <p:cNvSpPr/>
            <p:nvPr/>
          </p:nvSpPr>
          <p:spPr>
            <a:xfrm rot="5400000">
              <a:off x="542565" y="3079373"/>
              <a:ext cx="288000" cy="28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Open Sans" panose="020B0606030504020204" pitchFamily="34" charset="0"/>
                <a:cs typeface="Open Sans" panose="020B0606030504020204" pitchFamily="34" charset="0"/>
              </a:endParaRPr>
            </a:p>
          </p:txBody>
        </p:sp>
        <p:grpSp>
          <p:nvGrpSpPr>
            <p:cNvPr id="6" name="Group 5">
              <a:extLst>
                <a:ext uri="{FF2B5EF4-FFF2-40B4-BE49-F238E27FC236}">
                  <a16:creationId xmlns:a16="http://schemas.microsoft.com/office/drawing/2014/main" id="{513AABA2-1BE9-118D-8F79-F84F648C7292}"/>
                </a:ext>
              </a:extLst>
            </p:cNvPr>
            <p:cNvGrpSpPr/>
            <p:nvPr/>
          </p:nvGrpSpPr>
          <p:grpSpPr>
            <a:xfrm>
              <a:off x="328724" y="1219944"/>
              <a:ext cx="10794547" cy="2969413"/>
              <a:chOff x="328724" y="1219944"/>
              <a:chExt cx="10794547" cy="2969413"/>
            </a:xfrm>
          </p:grpSpPr>
          <p:sp>
            <p:nvSpPr>
              <p:cNvPr id="37" name="任意多边形 36"/>
              <p:cNvSpPr/>
              <p:nvPr/>
            </p:nvSpPr>
            <p:spPr>
              <a:xfrm rot="5400000">
                <a:off x="-243190" y="2824523"/>
                <a:ext cx="1936748" cy="792919"/>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Open Sans" panose="020B0606030504020204" pitchFamily="34" charset="0"/>
                  <a:cs typeface="Open Sans" panose="020B0606030504020204" pitchFamily="34" charset="0"/>
                </a:endParaRPr>
              </a:p>
            </p:txBody>
          </p:sp>
          <p:sp>
            <p:nvSpPr>
              <p:cNvPr id="47" name="矩形 46"/>
              <p:cNvSpPr/>
              <p:nvPr/>
            </p:nvSpPr>
            <p:spPr>
              <a:xfrm>
                <a:off x="4664597" y="1259076"/>
                <a:ext cx="6458674" cy="830997"/>
              </a:xfrm>
              <a:prstGeom prst="rect">
                <a:avLst/>
              </a:prstGeom>
            </p:spPr>
            <p:txBody>
              <a:bodyPr wrap="square">
                <a:spAutoFit/>
              </a:bodyPr>
              <a:lstStyle/>
              <a:p>
                <a:pPr algn="just">
                  <a:spcBef>
                    <a:spcPts val="800"/>
                  </a:spcBef>
                </a:pPr>
                <a:r>
                  <a:rPr lang="vi-VN" sz="2400" dirty="0">
                    <a:latin typeface="Open Sans" panose="020B0606030504020204" pitchFamily="34" charset="0"/>
                    <a:ea typeface="Open Sans" panose="020B0606030504020204" pitchFamily="34" charset="0"/>
                    <a:cs typeface="Open Sans" panose="020B0606030504020204" pitchFamily="34" charset="0"/>
                  </a:rPr>
                  <a:t>Hồ Chí Minh luôn chú trọng xây dựng hệ thống luật pháp dân chủ, hiện đại</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Freeform: Shape 11">
                <a:extLst>
                  <a:ext uri="{FF2B5EF4-FFF2-40B4-BE49-F238E27FC236}">
                    <a16:creationId xmlns:a16="http://schemas.microsoft.com/office/drawing/2014/main" id="{A5415421-3062-5936-88D1-F9C0E1FD948A}"/>
                  </a:ext>
                </a:extLst>
              </p:cNvPr>
              <p:cNvSpPr/>
              <p:nvPr/>
            </p:nvSpPr>
            <p:spPr>
              <a:xfrm>
                <a:off x="633791" y="1603329"/>
                <a:ext cx="3209004" cy="1639054"/>
              </a:xfrm>
              <a:custGeom>
                <a:avLst/>
                <a:gdLst>
                  <a:gd name="connsiteX0" fmla="*/ 0 w 3576577"/>
                  <a:gd name="connsiteY0" fmla="*/ 1423686 h 1446835"/>
                  <a:gd name="connsiteX1" fmla="*/ 2534855 w 3576577"/>
                  <a:gd name="connsiteY1" fmla="*/ 1446835 h 1446835"/>
                  <a:gd name="connsiteX2" fmla="*/ 2546430 w 3576577"/>
                  <a:gd name="connsiteY2" fmla="*/ 0 h 1446835"/>
                  <a:gd name="connsiteX3" fmla="*/ 3576577 w 3576577"/>
                  <a:gd name="connsiteY3" fmla="*/ 11574 h 1446835"/>
                  <a:gd name="connsiteX4" fmla="*/ 3576577 w 3576577"/>
                  <a:gd name="connsiteY4" fmla="*/ 11574 h 144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6577" h="1446835">
                    <a:moveTo>
                      <a:pt x="0" y="1423686"/>
                    </a:moveTo>
                    <a:lnTo>
                      <a:pt x="2534855" y="1446835"/>
                    </a:lnTo>
                    <a:cubicBezTo>
                      <a:pt x="2538713" y="964557"/>
                      <a:pt x="2542572" y="482278"/>
                      <a:pt x="2546430" y="0"/>
                    </a:cubicBezTo>
                    <a:lnTo>
                      <a:pt x="3576577" y="11574"/>
                    </a:lnTo>
                    <a:lnTo>
                      <a:pt x="3576577" y="11574"/>
                    </a:lnTo>
                  </a:path>
                </a:pathLst>
              </a:cu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solidFill>
                    <a:srgbClr val="FF0000"/>
                  </a:solidFill>
                </a:endParaRPr>
              </a:p>
            </p:txBody>
          </p:sp>
          <p:pic>
            <p:nvPicPr>
              <p:cNvPr id="14" name="Graphic 13" descr="Scales of justice">
                <a:extLst>
                  <a:ext uri="{FF2B5EF4-FFF2-40B4-BE49-F238E27FC236}">
                    <a16:creationId xmlns:a16="http://schemas.microsoft.com/office/drawing/2014/main" id="{5E2BE1AD-9363-08B3-F0A1-196552A51E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34883" y="1219944"/>
                <a:ext cx="914400" cy="830998"/>
              </a:xfrm>
              <a:prstGeom prst="rect">
                <a:avLst/>
              </a:prstGeom>
            </p:spPr>
          </p:pic>
        </p:grpSp>
      </p:grpSp>
      <p:grpSp>
        <p:nvGrpSpPr>
          <p:cNvPr id="13" name="Group 12">
            <a:extLst>
              <a:ext uri="{FF2B5EF4-FFF2-40B4-BE49-F238E27FC236}">
                <a16:creationId xmlns:a16="http://schemas.microsoft.com/office/drawing/2014/main" id="{E116FBF2-6BCF-4113-29F0-214EB438F505}"/>
              </a:ext>
            </a:extLst>
          </p:cNvPr>
          <p:cNvGrpSpPr/>
          <p:nvPr/>
        </p:nvGrpSpPr>
        <p:grpSpPr>
          <a:xfrm>
            <a:off x="306944" y="2701093"/>
            <a:ext cx="11021036" cy="2689779"/>
            <a:chOff x="306944" y="2701093"/>
            <a:chExt cx="11021036" cy="2689779"/>
          </a:xfrm>
        </p:grpSpPr>
        <p:sp>
          <p:nvSpPr>
            <p:cNvPr id="42" name="椭圆 41"/>
            <p:cNvSpPr/>
            <p:nvPr/>
          </p:nvSpPr>
          <p:spPr>
            <a:xfrm>
              <a:off x="1289695" y="4639356"/>
              <a:ext cx="313100" cy="316422"/>
            </a:xfrm>
            <a:prstGeom prst="ellipse">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8B1FD301-06BD-A53D-275E-532FED021B5C}"/>
                </a:ext>
              </a:extLst>
            </p:cNvPr>
            <p:cNvGrpSpPr/>
            <p:nvPr/>
          </p:nvGrpSpPr>
          <p:grpSpPr>
            <a:xfrm>
              <a:off x="306944" y="2701093"/>
              <a:ext cx="11021036" cy="2689779"/>
              <a:chOff x="306944" y="2701093"/>
              <a:chExt cx="11021036" cy="2689779"/>
            </a:xfrm>
          </p:grpSpPr>
          <p:sp>
            <p:nvSpPr>
              <p:cNvPr id="36" name="任意多边形 35"/>
              <p:cNvSpPr/>
              <p:nvPr/>
            </p:nvSpPr>
            <p:spPr>
              <a:xfrm rot="5400000">
                <a:off x="505910" y="4038373"/>
                <a:ext cx="1153533" cy="155146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2E2E2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Open Sans" panose="020B0606030504020204" pitchFamily="34" charset="0"/>
                  <a:cs typeface="Open Sans" panose="020B0606030504020204" pitchFamily="34" charset="0"/>
                </a:endParaRPr>
              </a:p>
            </p:txBody>
          </p:sp>
          <p:sp>
            <p:nvSpPr>
              <p:cNvPr id="49" name="矩形 48"/>
              <p:cNvSpPr/>
              <p:nvPr/>
            </p:nvSpPr>
            <p:spPr>
              <a:xfrm>
                <a:off x="5482299" y="2701093"/>
                <a:ext cx="5845681" cy="1569660"/>
              </a:xfrm>
              <a:prstGeom prst="rect">
                <a:avLst/>
              </a:prstGeom>
            </p:spPr>
            <p:txBody>
              <a:bodyPr wrap="square">
                <a:spAutoFit/>
              </a:bodyPr>
              <a:lstStyle/>
              <a:p>
                <a:pPr algn="just"/>
                <a:r>
                  <a:rPr lang="vi-VN" sz="2400" dirty="0">
                    <a:latin typeface="Open Sans" panose="020B0606030504020204" pitchFamily="34" charset="0"/>
                    <a:ea typeface="Open Sans" panose="020B0606030504020204" pitchFamily="34" charset="0"/>
                    <a:cs typeface="Open Sans" panose="020B0606030504020204" pitchFamily="34" charset="0"/>
                  </a:rPr>
                  <a:t>Hồ Chí Minh cũng rất chú trọng đưa pháp luật vào trong cuộc sống, bảo đảm cho pháp luật được thi hành và có cơ chế giám sát việc thi hành pháp luật</a:t>
                </a:r>
              </a:p>
            </p:txBody>
          </p:sp>
          <p:sp>
            <p:nvSpPr>
              <p:cNvPr id="10" name="Freeform: Shape 9">
                <a:extLst>
                  <a:ext uri="{FF2B5EF4-FFF2-40B4-BE49-F238E27FC236}">
                    <a16:creationId xmlns:a16="http://schemas.microsoft.com/office/drawing/2014/main" id="{3EC04227-479C-1E12-2EEE-F78D7950EDBC}"/>
                  </a:ext>
                </a:extLst>
              </p:cNvPr>
              <p:cNvSpPr/>
              <p:nvPr/>
            </p:nvSpPr>
            <p:spPr>
              <a:xfrm>
                <a:off x="1365813" y="3345084"/>
                <a:ext cx="3381395" cy="1446835"/>
              </a:xfrm>
              <a:custGeom>
                <a:avLst/>
                <a:gdLst>
                  <a:gd name="connsiteX0" fmla="*/ 0 w 3576577"/>
                  <a:gd name="connsiteY0" fmla="*/ 1423686 h 1446835"/>
                  <a:gd name="connsiteX1" fmla="*/ 2534855 w 3576577"/>
                  <a:gd name="connsiteY1" fmla="*/ 1446835 h 1446835"/>
                  <a:gd name="connsiteX2" fmla="*/ 2546430 w 3576577"/>
                  <a:gd name="connsiteY2" fmla="*/ 0 h 1446835"/>
                  <a:gd name="connsiteX3" fmla="*/ 3576577 w 3576577"/>
                  <a:gd name="connsiteY3" fmla="*/ 11574 h 1446835"/>
                  <a:gd name="connsiteX4" fmla="*/ 3576577 w 3576577"/>
                  <a:gd name="connsiteY4" fmla="*/ 11574 h 144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6577" h="1446835">
                    <a:moveTo>
                      <a:pt x="0" y="1423686"/>
                    </a:moveTo>
                    <a:lnTo>
                      <a:pt x="2534855" y="1446835"/>
                    </a:lnTo>
                    <a:cubicBezTo>
                      <a:pt x="2538713" y="964557"/>
                      <a:pt x="2542572" y="482278"/>
                      <a:pt x="2546430" y="0"/>
                    </a:cubicBezTo>
                    <a:lnTo>
                      <a:pt x="3576577" y="11574"/>
                    </a:lnTo>
                    <a:lnTo>
                      <a:pt x="3576577" y="11574"/>
                    </a:lnTo>
                  </a:path>
                </a:pathLst>
              </a:cu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Security camera sign">
                <a:extLst>
                  <a:ext uri="{FF2B5EF4-FFF2-40B4-BE49-F238E27FC236}">
                    <a16:creationId xmlns:a16="http://schemas.microsoft.com/office/drawing/2014/main" id="{C057312B-A694-387D-0AE5-587855C3D1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4258" y="2845889"/>
                <a:ext cx="914400" cy="914400"/>
              </a:xfrm>
              <a:prstGeom prst="rect">
                <a:avLst/>
              </a:prstGeom>
            </p:spPr>
          </p:pic>
        </p:grpSp>
      </p:grpSp>
      <p:grpSp>
        <p:nvGrpSpPr>
          <p:cNvPr id="9" name="Group 8">
            <a:extLst>
              <a:ext uri="{FF2B5EF4-FFF2-40B4-BE49-F238E27FC236}">
                <a16:creationId xmlns:a16="http://schemas.microsoft.com/office/drawing/2014/main" id="{5FFD9051-37F6-05A5-8965-EAFE581DAB66}"/>
              </a:ext>
            </a:extLst>
          </p:cNvPr>
          <p:cNvGrpSpPr/>
          <p:nvPr/>
        </p:nvGrpSpPr>
        <p:grpSpPr>
          <a:xfrm>
            <a:off x="296924" y="4567915"/>
            <a:ext cx="10525400" cy="2084870"/>
            <a:chOff x="296924" y="4695239"/>
            <a:chExt cx="10525400" cy="2084870"/>
          </a:xfrm>
        </p:grpSpPr>
        <p:sp>
          <p:nvSpPr>
            <p:cNvPr id="41" name="椭圆 40"/>
            <p:cNvSpPr/>
            <p:nvPr/>
          </p:nvSpPr>
          <p:spPr>
            <a:xfrm>
              <a:off x="2153585" y="5966759"/>
              <a:ext cx="325600" cy="3281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Open Sans" panose="020B0606030504020204" pitchFamily="34" charset="0"/>
                <a:cs typeface="Open Sans" panose="020B0606030504020204" pitchFamily="34" charset="0"/>
              </a:endParaRPr>
            </a:p>
          </p:txBody>
        </p:sp>
        <p:sp>
          <p:nvSpPr>
            <p:cNvPr id="51" name="矩形 50"/>
            <p:cNvSpPr/>
            <p:nvPr/>
          </p:nvSpPr>
          <p:spPr>
            <a:xfrm>
              <a:off x="6017369" y="4806055"/>
              <a:ext cx="4804955" cy="830997"/>
            </a:xfrm>
            <a:prstGeom prst="rect">
              <a:avLst/>
            </a:prstGeom>
          </p:spPr>
          <p:txBody>
            <a:bodyPr wrap="square">
              <a:spAutoFit/>
            </a:bodyPr>
            <a:lstStyle/>
            <a:p>
              <a:pPr algn="just"/>
              <a:r>
                <a:rPr lang="vi-VN" sz="2400" dirty="0">
                  <a:latin typeface="Open Sans" panose="020B0606030504020204" pitchFamily="34" charset="0"/>
                  <a:ea typeface="Open Sans" panose="020B0606030504020204" pitchFamily="34" charset="0"/>
                  <a:cs typeface="Open Sans" panose="020B0606030504020204" pitchFamily="34" charset="0"/>
                </a:rPr>
                <a:t>Hồ Chí Minh luôn nêu cao tính nghiêm minh của pháp luật</a:t>
              </a:r>
              <a:endParaRPr lang="zh-CN" altLang="en-US" sz="2400" dirty="0">
                <a:solidFill>
                  <a:schemeClr val="tx1">
                    <a:lumMod val="65000"/>
                    <a:lumOff val="35000"/>
                  </a:schemeClr>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45" name="Freeform: Shape 44">
              <a:extLst>
                <a:ext uri="{FF2B5EF4-FFF2-40B4-BE49-F238E27FC236}">
                  <a16:creationId xmlns:a16="http://schemas.microsoft.com/office/drawing/2014/main" id="{FADACE86-740E-4EEA-DE75-92F46F731FFE}"/>
                </a:ext>
              </a:extLst>
            </p:cNvPr>
            <p:cNvSpPr/>
            <p:nvPr/>
          </p:nvSpPr>
          <p:spPr>
            <a:xfrm>
              <a:off x="2222558" y="5254671"/>
              <a:ext cx="2910019" cy="885288"/>
            </a:xfrm>
            <a:custGeom>
              <a:avLst/>
              <a:gdLst>
                <a:gd name="connsiteX0" fmla="*/ 0 w 3576577"/>
                <a:gd name="connsiteY0" fmla="*/ 1423686 h 1446835"/>
                <a:gd name="connsiteX1" fmla="*/ 2534855 w 3576577"/>
                <a:gd name="connsiteY1" fmla="*/ 1446835 h 1446835"/>
                <a:gd name="connsiteX2" fmla="*/ 2546430 w 3576577"/>
                <a:gd name="connsiteY2" fmla="*/ 0 h 1446835"/>
                <a:gd name="connsiteX3" fmla="*/ 3576577 w 3576577"/>
                <a:gd name="connsiteY3" fmla="*/ 11574 h 1446835"/>
                <a:gd name="connsiteX4" fmla="*/ 3576577 w 3576577"/>
                <a:gd name="connsiteY4" fmla="*/ 11574 h 144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6577" h="1446835">
                  <a:moveTo>
                    <a:pt x="0" y="1423686"/>
                  </a:moveTo>
                  <a:lnTo>
                    <a:pt x="2534855" y="1446835"/>
                  </a:lnTo>
                  <a:cubicBezTo>
                    <a:pt x="2538713" y="964557"/>
                    <a:pt x="2542572" y="482278"/>
                    <a:pt x="2546430" y="0"/>
                  </a:cubicBezTo>
                  <a:lnTo>
                    <a:pt x="3576577" y="11574"/>
                  </a:lnTo>
                  <a:lnTo>
                    <a:pt x="3576577" y="11574"/>
                  </a:lnTo>
                </a:path>
              </a:pathLst>
            </a:cu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solidFill>
                  <a:srgbClr val="FF0000"/>
                </a:solidFill>
              </a:endParaRPr>
            </a:p>
          </p:txBody>
        </p:sp>
        <p:sp>
          <p:nvSpPr>
            <p:cNvPr id="35" name="任意多边形 34"/>
            <p:cNvSpPr/>
            <p:nvPr/>
          </p:nvSpPr>
          <p:spPr>
            <a:xfrm rot="5400000">
              <a:off x="935944" y="4799227"/>
              <a:ext cx="1341862" cy="2619901"/>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Open Sans" panose="020B0606030504020204" pitchFamily="34" charset="0"/>
                <a:cs typeface="Open Sans" panose="020B0606030504020204" pitchFamily="34" charset="0"/>
              </a:endParaRPr>
            </a:p>
          </p:txBody>
        </p:sp>
        <p:pic>
          <p:nvPicPr>
            <p:cNvPr id="5" name="Graphic 4" descr="Gavel">
              <a:extLst>
                <a:ext uri="{FF2B5EF4-FFF2-40B4-BE49-F238E27FC236}">
                  <a16:creationId xmlns:a16="http://schemas.microsoft.com/office/drawing/2014/main" id="{A4B1BFDE-05C6-39F3-4643-DC7E764544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91377" y="4695239"/>
              <a:ext cx="914400" cy="914400"/>
            </a:xfrm>
            <a:prstGeom prst="rect">
              <a:avLst/>
            </a:prstGeom>
          </p:spPr>
        </p:pic>
      </p:grpSp>
      <p:pic>
        <p:nvPicPr>
          <p:cNvPr id="3" name="Picture 2" descr="C:\Users\QUOC HUY\Desktop\Logo_Đại_học_FPT.png">
            <a:extLst>
              <a:ext uri="{FF2B5EF4-FFF2-40B4-BE49-F238E27FC236}">
                <a16:creationId xmlns:a16="http://schemas.microsoft.com/office/drawing/2014/main" id="{F31B926B-3803-33DB-9967-1854CF63D4C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6C6FEED-BF3B-D303-1E51-579B7F1B5A3A}"/>
              </a:ext>
            </a:extLst>
          </p:cNvPr>
          <p:cNvGrpSpPr/>
          <p:nvPr/>
        </p:nvGrpSpPr>
        <p:grpSpPr>
          <a:xfrm>
            <a:off x="-578363" y="4027012"/>
            <a:ext cx="3341040" cy="2723920"/>
            <a:chOff x="-633627" y="4016416"/>
            <a:chExt cx="4002918" cy="2723920"/>
          </a:xfrm>
        </p:grpSpPr>
        <p:sp>
          <p:nvSpPr>
            <p:cNvPr id="17" name="Freeform: Shape 16">
              <a:extLst>
                <a:ext uri="{FF2B5EF4-FFF2-40B4-BE49-F238E27FC236}">
                  <a16:creationId xmlns:a16="http://schemas.microsoft.com/office/drawing/2014/main" id="{D6A1A095-2816-7A74-0E24-9F7F3D2031E8}"/>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2BD1D54A-9712-EFD5-44B7-1783BCE851B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593980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0A3E-4E91-EF1E-1F9A-D79A3B454857}"/>
              </a:ext>
            </a:extLst>
          </p:cNvPr>
          <p:cNvSpPr>
            <a:spLocks noGrp="1"/>
          </p:cNvSpPr>
          <p:nvPr>
            <p:ph type="title"/>
          </p:nvPr>
        </p:nvSpPr>
        <p:spPr/>
        <p:txBody>
          <a:bodyPr>
            <a:normAutofit/>
          </a:bodyPr>
          <a:lstStyle/>
          <a:p>
            <a:r>
              <a:rPr lang="vi-VN" sz="2800" b="1" i="1">
                <a:solidFill>
                  <a:srgbClr val="FF0000"/>
                </a:solidFill>
                <a:effectLst/>
                <a:latin typeface="Times New Roman" panose="02020603050405020304" pitchFamily="18" charset="0"/>
                <a:ea typeface="Times New Roman" panose="02020603050405020304" pitchFamily="18" charset="0"/>
              </a:rPr>
              <a:t>c. Pháp quyền nhân nghĩa</a:t>
            </a:r>
            <a:endParaRPr lang="en-US" sz="2800">
              <a:solidFill>
                <a:srgbClr val="FF0000"/>
              </a:solidFill>
            </a:endParaRPr>
          </a:p>
        </p:txBody>
      </p:sp>
      <p:graphicFrame>
        <p:nvGraphicFramePr>
          <p:cNvPr id="5" name="Content Placeholder 4">
            <a:extLst>
              <a:ext uri="{FF2B5EF4-FFF2-40B4-BE49-F238E27FC236}">
                <a16:creationId xmlns:a16="http://schemas.microsoft.com/office/drawing/2014/main" id="{779B73E9-602F-891C-E089-D7289130D365}"/>
              </a:ext>
            </a:extLst>
          </p:cNvPr>
          <p:cNvGraphicFramePr>
            <a:graphicFrameLocks noGrp="1"/>
          </p:cNvGraphicFramePr>
          <p:nvPr>
            <p:ph idx="1"/>
            <p:extLst>
              <p:ext uri="{D42A27DB-BD31-4B8C-83A1-F6EECF244321}">
                <p14:modId xmlns:p14="http://schemas.microsoft.com/office/powerpoint/2010/main" val="1516849006"/>
              </p:ext>
            </p:extLst>
          </p:nvPr>
        </p:nvGraphicFramePr>
        <p:xfrm>
          <a:off x="293225" y="1536258"/>
          <a:ext cx="11817752"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C:\Users\QUOC HUY\Desktop\Logo_Đại_học_FPT.png">
            <a:extLst>
              <a:ext uri="{FF2B5EF4-FFF2-40B4-BE49-F238E27FC236}">
                <a16:creationId xmlns:a16="http://schemas.microsoft.com/office/drawing/2014/main" id="{260E48F1-22A1-2ACF-3990-2E3FF0A9C5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22749A2-DB3D-1E68-815C-1296B353BD6A}"/>
              </a:ext>
            </a:extLst>
          </p:cNvPr>
          <p:cNvGrpSpPr/>
          <p:nvPr/>
        </p:nvGrpSpPr>
        <p:grpSpPr>
          <a:xfrm>
            <a:off x="-578363" y="4027012"/>
            <a:ext cx="3341040" cy="2723920"/>
            <a:chOff x="-633627" y="4016416"/>
            <a:chExt cx="4002918" cy="2723920"/>
          </a:xfrm>
        </p:grpSpPr>
        <p:sp>
          <p:nvSpPr>
            <p:cNvPr id="7" name="Freeform: Shape 6">
              <a:extLst>
                <a:ext uri="{FF2B5EF4-FFF2-40B4-BE49-F238E27FC236}">
                  <a16:creationId xmlns:a16="http://schemas.microsoft.com/office/drawing/2014/main" id="{3C3E2ED5-7A2E-1348-0818-BA75745C260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E7D36651-9965-08A1-77B4-49D708E3289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03640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F01F-60A4-42C8-9D4D-8BAB09CA7795}"/>
              </a:ext>
            </a:extLst>
          </p:cNvPr>
          <p:cNvSpPr>
            <a:spLocks noGrp="1"/>
          </p:cNvSpPr>
          <p:nvPr>
            <p:ph type="title"/>
          </p:nvPr>
        </p:nvSpPr>
        <p:spPr>
          <a:xfrm>
            <a:off x="3763788" y="680550"/>
            <a:ext cx="5171868" cy="713600"/>
          </a:xfrm>
        </p:spPr>
        <p:txBody>
          <a:bodyPr/>
          <a:lstStyle/>
          <a:p>
            <a:r>
              <a:rPr lang="vi-VN" sz="2400" b="1" dirty="0">
                <a:latin typeface="Times New Roman" panose="02020603050405020304" pitchFamily="18" charset="0"/>
                <a:ea typeface="Calibri" panose="020F0502020204030204" pitchFamily="34" charset="0"/>
                <a:cs typeface="SimSun" panose="02010600030101010101" pitchFamily="2" charset="-122"/>
              </a:rPr>
              <a:t>TÀI LIỆU THAM KHẢO</a:t>
            </a:r>
            <a:endParaRPr lang="en-US" dirty="0"/>
          </a:p>
        </p:txBody>
      </p:sp>
      <p:sp>
        <p:nvSpPr>
          <p:cNvPr id="4" name="TextBox 3">
            <a:extLst>
              <a:ext uri="{FF2B5EF4-FFF2-40B4-BE49-F238E27FC236}">
                <a16:creationId xmlns:a16="http://schemas.microsoft.com/office/drawing/2014/main" id="{CE4F212D-65C5-4D25-BFA0-69EB9BD17C95}"/>
              </a:ext>
            </a:extLst>
          </p:cNvPr>
          <p:cNvSpPr txBox="1"/>
          <p:nvPr/>
        </p:nvSpPr>
        <p:spPr>
          <a:xfrm>
            <a:off x="694481" y="1597001"/>
            <a:ext cx="10903352" cy="4894866"/>
          </a:xfrm>
          <a:prstGeom prst="rect">
            <a:avLst/>
          </a:prstGeom>
          <a:noFill/>
        </p:spPr>
        <p:txBody>
          <a:bodyPr wrap="square">
            <a:spAutoFit/>
          </a:bodyPr>
          <a:lstStyle/>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1. Đảng Cộng sản Việt Nam: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Văn kiện Đại hội đại biểu toàn quốc lần thứ XII,</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2016.</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2. Đại tướng Võ Nguyên Giáp (Chủ biên):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Tư tưởng Hồ Chí Minh và con đường cách mạng Việt Nam</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1997.</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3. Học viện Chính trị quốc gia Hồ Chí Minh: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Chủ nghĩa Mác-Lênin, tư tưởng Hồ Chí Minh, nền tảng tư tưởng của Đảng ta</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trị-Hành chính, Hà Nội, 2009.</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4. Nguyễn Đình Lộc: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Tư tưởng Hồ Chí Minh về nhà nước của dân, do dân, vì dân</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1998.</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5. C.Mac - Ph.Angghen: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Tuyên ngôn của Đảng Cộng sản</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Sự thật, Hà Nội, 1986.</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6. Hồ Chí Minh: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Toàn tập,</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201l, t.5.</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7. Hồ Chí Minh: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Toàn tập</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2011, t.15.</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8. Song Thành: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Hồ Chí Minh nhà tư tưởng lỗi lạc,</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Lý luận chính trị, Hà Nội, 2005.</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a:p>
            <a:pPr algn="just">
              <a:lnSpc>
                <a:spcPct val="107000"/>
              </a:lnSpc>
              <a:spcBef>
                <a:spcPts val="400"/>
              </a:spcBef>
              <a:spcAft>
                <a:spcPts val="400"/>
              </a:spcAft>
            </a:pP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9. Mạch Quang Thắng: </a:t>
            </a:r>
            <a:r>
              <a:rPr lang="vi-VN" sz="1867" i="1"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Hồ Chí Minh – Con người của sự sống</a:t>
            </a:r>
            <a:r>
              <a:rPr lang="vi-VN" sz="1867" dirty="0">
                <a:solidFill>
                  <a:schemeClr val="accent1">
                    <a:lumMod val="50000"/>
                  </a:schemeClr>
                </a:solidFill>
                <a:latin typeface="Times New Roman" panose="02020603050405020304" pitchFamily="18" charset="0"/>
                <a:ea typeface="Calibri" panose="020F0502020204030204" pitchFamily="34" charset="0"/>
                <a:cs typeface="SimSun" panose="02010600030101010101" pitchFamily="2" charset="-122"/>
              </a:rPr>
              <a:t>, Nxb. Chính trị quốc gia, Hà Nội, 2010</a:t>
            </a:r>
            <a:endParaRPr lang="en-US" sz="1867" dirty="0">
              <a:solidFill>
                <a:schemeClr val="accent1">
                  <a:lumMod val="50000"/>
                </a:schemeClr>
              </a:solidFill>
              <a:latin typeface="Calibri" panose="020F0502020204030204" pitchFamily="34" charset="0"/>
              <a:ea typeface="Calibri" panose="020F0502020204030204" pitchFamily="34" charset="0"/>
              <a:cs typeface="SimSun" panose="02010600030101010101" pitchFamily="2" charset="-122"/>
            </a:endParaRPr>
          </a:p>
        </p:txBody>
      </p:sp>
      <p:pic>
        <p:nvPicPr>
          <p:cNvPr id="3" name="Picture 2">
            <a:extLst>
              <a:ext uri="{FF2B5EF4-FFF2-40B4-BE49-F238E27FC236}">
                <a16:creationId xmlns:a16="http://schemas.microsoft.com/office/drawing/2014/main" id="{F7740139-5DD0-3257-B024-2092C03A4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781035" cy="1592921"/>
          </a:xfrm>
          <a:prstGeom prst="rect">
            <a:avLst/>
          </a:prstGeom>
        </p:spPr>
      </p:pic>
      <p:grpSp>
        <p:nvGrpSpPr>
          <p:cNvPr id="5" name="Group 4">
            <a:extLst>
              <a:ext uri="{FF2B5EF4-FFF2-40B4-BE49-F238E27FC236}">
                <a16:creationId xmlns:a16="http://schemas.microsoft.com/office/drawing/2014/main" id="{44F956B0-41C9-6462-A017-8AAE70274A82}"/>
              </a:ext>
            </a:extLst>
          </p:cNvPr>
          <p:cNvGrpSpPr/>
          <p:nvPr/>
        </p:nvGrpSpPr>
        <p:grpSpPr>
          <a:xfrm>
            <a:off x="-578363" y="4027012"/>
            <a:ext cx="3341040" cy="2723920"/>
            <a:chOff x="-633627" y="4016416"/>
            <a:chExt cx="4002918" cy="2723920"/>
          </a:xfrm>
        </p:grpSpPr>
        <p:sp>
          <p:nvSpPr>
            <p:cNvPr id="6" name="Freeform: Shape 5">
              <a:extLst>
                <a:ext uri="{FF2B5EF4-FFF2-40B4-BE49-F238E27FC236}">
                  <a16:creationId xmlns:a16="http://schemas.microsoft.com/office/drawing/2014/main" id="{918E0D5A-0B41-0EC6-BC2D-CF618BCF884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598D490E-D913-B3BD-E97A-E607EC21B87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02849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258033" y="1505240"/>
            <a:ext cx="3328687" cy="923330"/>
          </a:xfrm>
          <a:prstGeom prst="rect">
            <a:avLst/>
          </a:prstGeom>
          <a:noFill/>
        </p:spPr>
        <p:txBody>
          <a:bodyPr wrap="square">
            <a:prstTxWarp prst="textChevron">
              <a:avLst/>
            </a:prstTxWarp>
            <a:spAutoFit/>
            <a:scene3d>
              <a:camera prst="orthographicFront"/>
              <a:lightRig rig="threePt" dir="t"/>
            </a:scene3d>
            <a:sp3d extrusionH="57150">
              <a:bevelT w="38100" h="38100" prst="angle"/>
            </a:sp3d>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5" y="312453"/>
              <a:ext cx="6095999" cy="2223523"/>
            </p:xfrm>
            <a:graphic>
              <a:graphicData uri="http://schemas.microsoft.com/office/drawing/2017/model3d">
                <am3d:model3d r:embed="rId3">
                  <am3d:spPr>
                    <a:xfrm>
                      <a:off x="0" y="0"/>
                      <a:ext cx="6095999" cy="2223523"/>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5" y="312453"/>
                <a:ext cx="6095999" cy="22235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41"/>
              <a:ext cx="747899" cy="1145513"/>
            </p:xfrm>
            <a:graphic>
              <a:graphicData uri="http://schemas.microsoft.com/office/drawing/2017/model3d">
                <am3d:model3d r:embed="rId5">
                  <am3d:spPr>
                    <a:xfrm>
                      <a:off x="0" y="0"/>
                      <a:ext cx="747899"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3939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41"/>
                <a:ext cx="747899"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5" y="5683171"/>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5" y="5683171"/>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8" name="Google Shape;92;p14">
            <a:extLst>
              <a:ext uri="{FF2B5EF4-FFF2-40B4-BE49-F238E27FC236}">
                <a16:creationId xmlns:a16="http://schemas.microsoft.com/office/drawing/2014/main" id="{EA44DBC5-5A41-62DE-14D4-28FFEBC9191D}"/>
              </a:ext>
            </a:extLst>
          </p:cNvPr>
          <p:cNvSpPr txBox="1">
            <a:spLocks/>
          </p:cNvSpPr>
          <p:nvPr/>
        </p:nvSpPr>
        <p:spPr>
          <a:xfrm>
            <a:off x="3665891" y="2233845"/>
            <a:ext cx="6122516" cy="1195155"/>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8925" indent="-288925">
              <a:lnSpc>
                <a:spcPct val="115000"/>
              </a:lnSpc>
              <a:spcAft>
                <a:spcPts val="2133"/>
              </a:spcAft>
            </a:pP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4.2. </a:t>
            </a:r>
            <a:r>
              <a:rPr lang="vi-V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Tư</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tưởng</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Hồ</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Chí</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Minh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về</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nhà</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nước</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của</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nhân</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dân</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do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nhân</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dân</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và</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vì</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nhân</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dân</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endParaRPr>
          </a:p>
        </p:txBody>
      </p:sp>
      <p:sp>
        <p:nvSpPr>
          <p:cNvPr id="9" name="Google Shape;191;p31">
            <a:extLst>
              <a:ext uri="{FF2B5EF4-FFF2-40B4-BE49-F238E27FC236}">
                <a16:creationId xmlns:a16="http://schemas.microsoft.com/office/drawing/2014/main" id="{10F4ADDA-989D-8828-796B-C2E98E4AAD87}"/>
              </a:ext>
            </a:extLst>
          </p:cNvPr>
          <p:cNvSpPr txBox="1">
            <a:spLocks/>
          </p:cNvSpPr>
          <p:nvPr/>
        </p:nvSpPr>
        <p:spPr>
          <a:xfrm>
            <a:off x="4418735" y="3255379"/>
            <a:ext cx="4953473" cy="94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4.2.1.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Nhà</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 </a:t>
            </a:r>
            <a:r>
              <a:rPr lang="en-US" sz="2500"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nước</a:t>
            </a:r>
            <a:r>
              <a:rPr lang="en-US"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 </a:t>
            </a:r>
            <a:r>
              <a:rPr lang="en-US" sz="250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dân</a:t>
            </a:r>
            <a:r>
              <a:rPr lang="en-US" sz="25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rPr>
              <a:t> chủ </a:t>
            </a:r>
            <a:endParaRPr lang="vi-VN" sz="25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Times"/>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sp>
        <p:nvSpPr>
          <p:cNvPr id="8" name="Google Shape;191;p31"/>
          <p:cNvSpPr txBox="1">
            <a:spLocks/>
          </p:cNvSpPr>
          <p:nvPr/>
        </p:nvSpPr>
        <p:spPr>
          <a:xfrm>
            <a:off x="415600" y="593367"/>
            <a:ext cx="7559357" cy="9432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Clr>
                <a:schemeClr val="dk2"/>
              </a:buClr>
              <a:buSzPts val="2600"/>
              <a:buNone/>
              <a:defRPr sz="3467" kern="1200">
                <a:solidFill>
                  <a:schemeClr val="dk2"/>
                </a:solidFill>
                <a:latin typeface="+mj-lt"/>
                <a:ea typeface="+mj-ea"/>
                <a:cs typeface="+mj-cs"/>
              </a:defRPr>
            </a:lvl1pPr>
            <a:lvl2pPr lvl="1" rtl="0">
              <a:spcBef>
                <a:spcPts val="0"/>
              </a:spcBef>
              <a:spcAft>
                <a:spcPts val="0"/>
              </a:spcAft>
              <a:buClr>
                <a:schemeClr val="dk2"/>
              </a:buClr>
              <a:buSzPts val="2600"/>
              <a:buNone/>
              <a:defRPr sz="3467">
                <a:solidFill>
                  <a:schemeClr val="dk2"/>
                </a:solidFill>
              </a:defRPr>
            </a:lvl2pPr>
            <a:lvl3pPr lvl="2" rtl="0">
              <a:spcBef>
                <a:spcPts val="0"/>
              </a:spcBef>
              <a:spcAft>
                <a:spcPts val="0"/>
              </a:spcAft>
              <a:buClr>
                <a:schemeClr val="dk2"/>
              </a:buClr>
              <a:buSzPts val="2600"/>
              <a:buNone/>
              <a:defRPr sz="3467">
                <a:solidFill>
                  <a:schemeClr val="dk2"/>
                </a:solidFill>
              </a:defRPr>
            </a:lvl3pPr>
            <a:lvl4pPr lvl="3" rtl="0">
              <a:spcBef>
                <a:spcPts val="0"/>
              </a:spcBef>
              <a:spcAft>
                <a:spcPts val="0"/>
              </a:spcAft>
              <a:buClr>
                <a:schemeClr val="dk2"/>
              </a:buClr>
              <a:buSzPts val="2600"/>
              <a:buNone/>
              <a:defRPr sz="3467">
                <a:solidFill>
                  <a:schemeClr val="dk2"/>
                </a:solidFill>
              </a:defRPr>
            </a:lvl4pPr>
            <a:lvl5pPr lvl="4" rtl="0">
              <a:spcBef>
                <a:spcPts val="0"/>
              </a:spcBef>
              <a:spcAft>
                <a:spcPts val="0"/>
              </a:spcAft>
              <a:buClr>
                <a:schemeClr val="dk2"/>
              </a:buClr>
              <a:buSzPts val="2600"/>
              <a:buNone/>
              <a:defRPr sz="3467">
                <a:solidFill>
                  <a:schemeClr val="dk2"/>
                </a:solidFill>
              </a:defRPr>
            </a:lvl5pPr>
            <a:lvl6pPr lvl="5" rtl="0">
              <a:spcBef>
                <a:spcPts val="0"/>
              </a:spcBef>
              <a:spcAft>
                <a:spcPts val="0"/>
              </a:spcAft>
              <a:buClr>
                <a:schemeClr val="dk2"/>
              </a:buClr>
              <a:buSzPts val="2600"/>
              <a:buNone/>
              <a:defRPr sz="3467">
                <a:solidFill>
                  <a:schemeClr val="dk2"/>
                </a:solidFill>
              </a:defRPr>
            </a:lvl6pPr>
            <a:lvl7pPr lvl="6" rtl="0">
              <a:spcBef>
                <a:spcPts val="0"/>
              </a:spcBef>
              <a:spcAft>
                <a:spcPts val="0"/>
              </a:spcAft>
              <a:buClr>
                <a:schemeClr val="dk2"/>
              </a:buClr>
              <a:buSzPts val="2600"/>
              <a:buNone/>
              <a:defRPr sz="3467">
                <a:solidFill>
                  <a:schemeClr val="dk2"/>
                </a:solidFill>
              </a:defRPr>
            </a:lvl7pPr>
            <a:lvl8pPr lvl="7" rtl="0">
              <a:spcBef>
                <a:spcPts val="0"/>
              </a:spcBef>
              <a:spcAft>
                <a:spcPts val="0"/>
              </a:spcAft>
              <a:buClr>
                <a:schemeClr val="dk2"/>
              </a:buClr>
              <a:buSzPts val="2600"/>
              <a:buNone/>
              <a:defRPr sz="3467">
                <a:solidFill>
                  <a:schemeClr val="dk2"/>
                </a:solidFill>
              </a:defRPr>
            </a:lvl8pPr>
            <a:lvl9pPr lvl="8" rtl="0">
              <a:spcBef>
                <a:spcPts val="0"/>
              </a:spcBef>
              <a:spcAft>
                <a:spcPts val="0"/>
              </a:spcAft>
              <a:buClr>
                <a:schemeClr val="dk2"/>
              </a:buClr>
              <a:buSzPts val="2600"/>
              <a:buNone/>
              <a:defRPr sz="3467">
                <a:solidFill>
                  <a:schemeClr val="dk2"/>
                </a:solidFill>
              </a:defRPr>
            </a:lvl9pPr>
          </a:lstStyle>
          <a:p>
            <a:pPr marL="118530">
              <a:buSzPts val="2200"/>
            </a:pPr>
            <a:r>
              <a:rPr lang="vi-VN" sz="2800" b="1">
                <a:solidFill>
                  <a:srgbClr val="FF0000"/>
                </a:solidFill>
                <a:latin typeface="NewCentury" panose="02020500000000000000" pitchFamily="18" charset="0"/>
                <a:ea typeface="NewCentury" panose="02020500000000000000" pitchFamily="18" charset="0"/>
                <a:cs typeface="NewCentury" panose="02020500000000000000" pitchFamily="18" charset="0"/>
                <a:sym typeface="Times"/>
              </a:rPr>
              <a:t>a, Bản chất giai cấp của nhà nước</a:t>
            </a:r>
            <a:endParaRPr lang="vi-VN" sz="2800" b="1" dirty="0">
              <a:solidFill>
                <a:srgbClr val="FF0000"/>
              </a:solidFill>
              <a:latin typeface="NewCentury" panose="02020500000000000000" pitchFamily="18" charset="0"/>
              <a:ea typeface="NewCentury" panose="02020500000000000000" pitchFamily="18" charset="0"/>
              <a:cs typeface="NewCentury" panose="02020500000000000000" pitchFamily="18" charset="0"/>
              <a:sym typeface="Times"/>
            </a:endParaRPr>
          </a:p>
        </p:txBody>
      </p:sp>
      <p:pic>
        <p:nvPicPr>
          <p:cNvPr id="11" name="Google Shape;192;p31"/>
          <p:cNvPicPr preferRelativeResize="0"/>
          <p:nvPr/>
        </p:nvPicPr>
        <p:blipFill>
          <a:blip r:embed="rId3">
            <a:alphaModFix/>
          </a:blip>
          <a:stretch>
            <a:fillRect/>
          </a:stretch>
        </p:blipFill>
        <p:spPr>
          <a:xfrm>
            <a:off x="6840638" y="2106593"/>
            <a:ext cx="4634030" cy="322933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Google Shape;193;p31"/>
          <p:cNvSpPr txBox="1">
            <a:spLocks/>
          </p:cNvSpPr>
          <p:nvPr/>
        </p:nvSpPr>
        <p:spPr>
          <a:xfrm>
            <a:off x="784018" y="2002771"/>
            <a:ext cx="5593633" cy="339103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ctr" anchorCtr="0">
            <a:noAutofit/>
          </a:bodyPr>
          <a:lstStyle>
            <a:lvl1pPr marL="609585" lvl="0" indent="-414856" algn="l" defTabSz="914400" rtl="0" eaLnBrk="1" latinLnBrk="0" hangingPunct="1">
              <a:lnSpc>
                <a:spcPct val="90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170" lvl="1"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754" lvl="2"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339" lvl="3"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7924" lvl="4"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509" lvl="5"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093" lvl="6"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678" lvl="7"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263" lvl="8" indent="-397923" algn="l" defTabSz="914400" rtl="0" eaLnBrk="1" latinLnBrk="0" hangingPunct="1">
              <a:lnSpc>
                <a:spcPct val="90000"/>
              </a:lnSpc>
              <a:spcBef>
                <a:spcPts val="2133"/>
              </a:spcBef>
              <a:spcAft>
                <a:spcPts val="2133"/>
              </a:spcAft>
              <a:buSzPts val="1100"/>
              <a:buFont typeface="Arial" panose="020B0604020202020204" pitchFamily="34" charset="0"/>
              <a:buChar char="■"/>
              <a:defRPr sz="1800" kern="1200">
                <a:solidFill>
                  <a:schemeClr val="tx1"/>
                </a:solidFill>
                <a:latin typeface="+mn-lt"/>
                <a:ea typeface="+mn-ea"/>
                <a:cs typeface="+mn-cs"/>
              </a:defRPr>
            </a:lvl9pPr>
          </a:lstStyle>
          <a:p>
            <a:pPr marL="57150" indent="0" algn="just">
              <a:lnSpc>
                <a:spcPct val="100000"/>
              </a:lnSpc>
              <a:buFont typeface="Arial" panose="020B0604020202020204" pitchFamily="34" charset="0"/>
              <a:buNone/>
            </a:pPr>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a:t>
            </a:r>
            <a:r>
              <a:rPr lang="vi-VN"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heo quan điểm của Hồ Chí Minh,</a:t>
            </a:r>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đó</a:t>
            </a:r>
            <a:r>
              <a:rPr lang="vi-VN"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là một nhà nước mang bản chất giai cấp công nhân.</a:t>
            </a:r>
            <a:r>
              <a:rPr lang="vi-VN">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endParaRPr lang="en-US">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57150" indent="0" algn="just">
              <a:lnSpc>
                <a:spcPct val="100000"/>
              </a:lnSpc>
              <a:buFont typeface="Arial" panose="020B0604020202020204" pitchFamily="34" charset="0"/>
              <a:buNone/>
            </a:pPr>
            <a:r>
              <a:rPr lang="vi-VN">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B</a:t>
            </a:r>
            <a:r>
              <a:rPr lang="en-US">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ả</a:t>
            </a:r>
            <a:r>
              <a:rPr lang="vi-VN">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 chất giai cấp công nhân của Nhà nước </a:t>
            </a:r>
            <a:r>
              <a:rPr lang="en-US">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ở </a:t>
            </a:r>
            <a:r>
              <a:rPr lang="vi-VN">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Việt Nam thể hiện trên mấy phương diện</a:t>
            </a:r>
            <a:r>
              <a:rPr lang="en-US">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sau</a:t>
            </a:r>
            <a:r>
              <a:rPr lang="vi-VN">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13" name="Picture 12" descr="C:\Users\QUOC HUY\Desktop\Logo_Đại_học_FPT.png">
            <a:extLst>
              <a:ext uri="{FF2B5EF4-FFF2-40B4-BE49-F238E27FC236}">
                <a16:creationId xmlns:a16="http://schemas.microsoft.com/office/drawing/2014/main" id="{ABCC6F26-7B0D-90F9-AAE2-E5B9ADF600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563F304-62DE-7030-2EA7-810FE1512EF3}"/>
              </a:ext>
            </a:extLst>
          </p:cNvPr>
          <p:cNvGrpSpPr/>
          <p:nvPr/>
        </p:nvGrpSpPr>
        <p:grpSpPr>
          <a:xfrm>
            <a:off x="-578363" y="4027012"/>
            <a:ext cx="3341040" cy="2723920"/>
            <a:chOff x="-633627" y="4016416"/>
            <a:chExt cx="4002918" cy="2723920"/>
          </a:xfrm>
        </p:grpSpPr>
        <p:sp>
          <p:nvSpPr>
            <p:cNvPr id="15" name="Freeform: Shape 14">
              <a:extLst>
                <a:ext uri="{FF2B5EF4-FFF2-40B4-BE49-F238E27FC236}">
                  <a16:creationId xmlns:a16="http://schemas.microsoft.com/office/drawing/2014/main" id="{AE304B86-CACC-0E61-A028-6E3564FFD4F3}"/>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238403F-1C2D-2B67-3D60-67EAA0D97D9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90">
          <a:extLst>
            <a:ext uri="{FF2B5EF4-FFF2-40B4-BE49-F238E27FC236}">
              <a16:creationId xmlns:a16="http://schemas.microsoft.com/office/drawing/2014/main" id="{2D54E527-F043-FB17-D8C9-7951BA6F2D19}"/>
            </a:ext>
          </a:extLst>
        </p:cNvPr>
        <p:cNvGrpSpPr/>
        <p:nvPr/>
      </p:nvGrpSpPr>
      <p:grpSpPr>
        <a:xfrm>
          <a:off x="0" y="0"/>
          <a:ext cx="0" cy="0"/>
          <a:chOff x="0" y="0"/>
          <a:chExt cx="0" cy="0"/>
        </a:xfrm>
      </p:grpSpPr>
      <p:sp>
        <p:nvSpPr>
          <p:cNvPr id="191" name="Google Shape;191;p31">
            <a:extLst>
              <a:ext uri="{FF2B5EF4-FFF2-40B4-BE49-F238E27FC236}">
                <a16:creationId xmlns:a16="http://schemas.microsoft.com/office/drawing/2014/main" id="{7E673338-87EB-E61A-A7A1-E218EA39D672}"/>
              </a:ext>
            </a:extLst>
          </p:cNvPr>
          <p:cNvSpPr txBox="1">
            <a:spLocks noGrp="1"/>
          </p:cNvSpPr>
          <p:nvPr>
            <p:ph type="title"/>
          </p:nvPr>
        </p:nvSpPr>
        <p:spPr>
          <a:xfrm>
            <a:off x="792866" y="412921"/>
            <a:ext cx="7905508" cy="943200"/>
          </a:xfrm>
          <a:prstGeom prst="rect">
            <a:avLst/>
          </a:prstGeom>
        </p:spPr>
        <p:txBody>
          <a:bodyPr spcFirstLastPara="1" vert="horz" wrap="square" lIns="121900" tIns="121900" rIns="121900" bIns="121900" rtlCol="0" anchor="ctr" anchorCtr="0">
            <a:noAutofit/>
          </a:bodyPr>
          <a:lstStyle/>
          <a:p>
            <a:pPr marL="118530">
              <a:buSzPts val="2200"/>
            </a:pPr>
            <a:r>
              <a:rPr lang="en-US" sz="2400" i="1" spc="30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Biểu hiện bản </a:t>
            </a:r>
            <a:r>
              <a:rPr lang="en-US" sz="2400" i="1" spc="300" dirty="0" err="1">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chất</a:t>
            </a:r>
            <a:r>
              <a:rPr lang="en-US" sz="2400" i="1" spc="300" dirty="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 </a:t>
            </a:r>
            <a:r>
              <a:rPr lang="en-US" sz="2400" i="1" spc="300" dirty="0" err="1">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giai</a:t>
            </a:r>
            <a:r>
              <a:rPr lang="en-US" sz="2400" i="1" spc="300" dirty="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 </a:t>
            </a:r>
            <a:r>
              <a:rPr lang="en-US" sz="2400" i="1" spc="300" dirty="0" err="1">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cấp</a:t>
            </a:r>
            <a:r>
              <a:rPr lang="en-US" sz="2400" i="1" spc="300" dirty="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 </a:t>
            </a:r>
            <a:r>
              <a:rPr lang="en-US" sz="2400" i="1" spc="300" dirty="0" err="1">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của</a:t>
            </a:r>
            <a:r>
              <a:rPr lang="en-US" sz="2400" i="1" spc="300" dirty="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 </a:t>
            </a:r>
            <a:r>
              <a:rPr lang="en-US" sz="2400" i="1" spc="300" err="1">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nhà</a:t>
            </a:r>
            <a:r>
              <a:rPr lang="en-US" sz="2400" i="1" spc="30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 nước: </a:t>
            </a:r>
            <a:endParaRPr sz="2400" i="1" spc="300" dirty="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endParaRPr>
          </a:p>
        </p:txBody>
      </p:sp>
      <p:pic>
        <p:nvPicPr>
          <p:cNvPr id="192" name="Google Shape;192;p31">
            <a:extLst>
              <a:ext uri="{FF2B5EF4-FFF2-40B4-BE49-F238E27FC236}">
                <a16:creationId xmlns:a16="http://schemas.microsoft.com/office/drawing/2014/main" id="{EE276137-9720-541D-BAFB-0F33DB61816A}"/>
              </a:ext>
            </a:extLst>
          </p:cNvPr>
          <p:cNvPicPr preferRelativeResize="0"/>
          <p:nvPr/>
        </p:nvPicPr>
        <p:blipFill>
          <a:blip r:embed="rId3">
            <a:alphaModFix/>
          </a:blip>
          <a:stretch>
            <a:fillRect/>
          </a:stretch>
        </p:blipFill>
        <p:spPr>
          <a:xfrm>
            <a:off x="610334" y="2286000"/>
            <a:ext cx="3961666" cy="29920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93" name="Google Shape;193;p31">
            <a:extLst>
              <a:ext uri="{FF2B5EF4-FFF2-40B4-BE49-F238E27FC236}">
                <a16:creationId xmlns:a16="http://schemas.microsoft.com/office/drawing/2014/main" id="{1963CC28-9CC3-ADAE-C4A8-3D7433162458}"/>
              </a:ext>
            </a:extLst>
          </p:cNvPr>
          <p:cNvSpPr txBox="1">
            <a:spLocks noGrp="1"/>
          </p:cNvSpPr>
          <p:nvPr>
            <p:ph type="body" idx="1"/>
          </p:nvPr>
        </p:nvSpPr>
        <p:spPr>
          <a:xfrm>
            <a:off x="4828000" y="1618572"/>
            <a:ext cx="6225253" cy="943200"/>
          </a:xfrm>
          <a:prstGeom prst="rect">
            <a:avLst/>
          </a:prstGeom>
        </p:spPr>
        <p:txBody>
          <a:bodyPr spcFirstLastPara="1" vert="horz" wrap="square" lIns="121900" tIns="121900" rIns="121900" bIns="121900" rtlCol="0" anchor="ctr" anchorCtr="0">
            <a:noAutofit/>
          </a:bodyPr>
          <a:lstStyle/>
          <a:p>
            <a:pPr marL="57150" indent="0">
              <a:lnSpc>
                <a:spcPct val="100000"/>
              </a:lnSpc>
              <a:buNone/>
            </a:pPr>
            <a:r>
              <a:rPr lang="en-US" b="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Thứ nhất</a:t>
            </a:r>
            <a:r>
              <a:rPr lang="en-US">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do </a:t>
            </a:r>
            <a:r>
              <a:rPr lang="en-US"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a:t>
            </a:r>
            <a:r>
              <a:rPr lang="en-US"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Cộng</a:t>
            </a:r>
            <a:r>
              <a:rPr lang="en-US"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sản</a:t>
            </a:r>
            <a:r>
              <a:rPr lang="en-US"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lãnh</a:t>
            </a:r>
            <a:r>
              <a:rPr lang="en-US"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đạo</a:t>
            </a:r>
            <a:r>
              <a:rPr lang="en-US">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endParaRPr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TextBox 2">
            <a:extLst>
              <a:ext uri="{FF2B5EF4-FFF2-40B4-BE49-F238E27FC236}">
                <a16:creationId xmlns:a16="http://schemas.microsoft.com/office/drawing/2014/main" id="{42DF225A-A3A0-2B4B-04C0-FC75BEB2CCFB}"/>
              </a:ext>
            </a:extLst>
          </p:cNvPr>
          <p:cNvSpPr txBox="1"/>
          <p:nvPr/>
        </p:nvSpPr>
        <p:spPr>
          <a:xfrm>
            <a:off x="4745620" y="3256002"/>
            <a:ext cx="6209818" cy="2677656"/>
          </a:xfrm>
          <a:prstGeom prst="rect">
            <a:avLst/>
          </a:prstGeom>
          <a:noFill/>
        </p:spPr>
        <p:txBody>
          <a:bodyPr wrap="square">
            <a:spAutoFit/>
          </a:bodyPr>
          <a:lstStyle/>
          <a:p>
            <a:pPr marL="57150" indent="0" algn="just">
              <a:lnSpc>
                <a:spcPct val="10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tx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Đảng lãnh đạo bằng đường lối quan điểm, chủ trương để nhà nước thể chế hoá thành pháp luật, chính sách, kế hoạch.</a:t>
            </a:r>
            <a:endParaRPr lang="en-US" sz="2400">
              <a:solidFill>
                <a:schemeClr val="tx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57150" indent="0" algn="just">
              <a:lnSpc>
                <a:spcPct val="10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tx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Đảng lãnh đạo nhà nước bằng hoạt động của các tổ chức Đảng và đảng viên của mình trong bộ máy, cơ quan nhà nước</a:t>
            </a:r>
            <a:endParaRPr lang="en-US" sz="2400">
              <a:solidFill>
                <a:schemeClr val="tx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57150" indent="0" algn="just">
              <a:lnSpc>
                <a:spcPct val="100000"/>
              </a:lnSpc>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chemeClr val="tx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Đảng lãnh đạo nhà nước bằng công tác kiểm tra</a:t>
            </a:r>
            <a:endParaRPr lang="en-US" sz="240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5" name="TextBox 4">
            <a:extLst>
              <a:ext uri="{FF2B5EF4-FFF2-40B4-BE49-F238E27FC236}">
                <a16:creationId xmlns:a16="http://schemas.microsoft.com/office/drawing/2014/main" id="{0D3ECFD6-F13A-DAC3-0A0A-998E47EB1167}"/>
              </a:ext>
            </a:extLst>
          </p:cNvPr>
          <p:cNvSpPr txBox="1"/>
          <p:nvPr/>
        </p:nvSpPr>
        <p:spPr>
          <a:xfrm>
            <a:off x="5556669" y="2567153"/>
            <a:ext cx="6283410" cy="400110"/>
          </a:xfrm>
          <a:prstGeom prst="rect">
            <a:avLst/>
          </a:prstGeom>
          <a:noFill/>
        </p:spPr>
        <p:txBody>
          <a:bodyPr wrap="square">
            <a:spAutoFit/>
          </a:bodyPr>
          <a:lstStyle/>
          <a:p>
            <a:r>
              <a:rPr lang="en-US" sz="2000">
                <a:solidFill>
                  <a:schemeClr val="tx2">
                    <a:lumMod val="10000"/>
                  </a:schemeClr>
                </a:solidFill>
                <a:latin typeface="NewCentury" panose="02020500000000000000" pitchFamily="18" charset="0"/>
                <a:ea typeface="NewCentury" panose="02020500000000000000" pitchFamily="18" charset="0"/>
                <a:cs typeface="NewCentury" panose="02020500000000000000" pitchFamily="18" charset="0"/>
              </a:rPr>
              <a:t>Đây là nguyên tắc được hiến định.</a:t>
            </a:r>
            <a:endParaRPr lang="en-US" sz="2000"/>
          </a:p>
        </p:txBody>
      </p:sp>
      <p:pic>
        <p:nvPicPr>
          <p:cNvPr id="6" name="Picture 5" descr="C:\Users\QUOC HUY\Desktop\Logo_Đại_học_FPT.png">
            <a:extLst>
              <a:ext uri="{FF2B5EF4-FFF2-40B4-BE49-F238E27FC236}">
                <a16:creationId xmlns:a16="http://schemas.microsoft.com/office/drawing/2014/main" id="{4019FD07-2221-898D-8CDC-67C0494667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EC97694-EAD6-0084-1277-B828A1435728}"/>
              </a:ext>
            </a:extLst>
          </p:cNvPr>
          <p:cNvGrpSpPr/>
          <p:nvPr/>
        </p:nvGrpSpPr>
        <p:grpSpPr>
          <a:xfrm>
            <a:off x="-578363" y="4027012"/>
            <a:ext cx="3341040" cy="2723920"/>
            <a:chOff x="-633627" y="4016416"/>
            <a:chExt cx="4002918" cy="2723920"/>
          </a:xfrm>
        </p:grpSpPr>
        <p:sp>
          <p:nvSpPr>
            <p:cNvPr id="8" name="Freeform: Shape 7">
              <a:extLst>
                <a:ext uri="{FF2B5EF4-FFF2-40B4-BE49-F238E27FC236}">
                  <a16:creationId xmlns:a16="http://schemas.microsoft.com/office/drawing/2014/main" id="{234E0B0F-F446-77E6-825C-6BF3DBC6314C}"/>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211F71AA-8C65-25B3-F8C3-A9C2C4035A4A}"/>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53546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barn(inVertical)">
                                      <p:cBhvr>
                                        <p:cTn id="7" dur="500"/>
                                        <p:tgtEl>
                                          <p:spTgt spid="19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93">
                                            <p:txEl>
                                              <p:pRg st="0" end="0"/>
                                            </p:txEl>
                                          </p:spTgt>
                                        </p:tgtEl>
                                        <p:attrNameLst>
                                          <p:attrName>style.visibility</p:attrName>
                                        </p:attrNameLst>
                                      </p:cBhvr>
                                      <p:to>
                                        <p:strVal val="visible"/>
                                      </p:to>
                                    </p:set>
                                    <p:animEffect transition="in" filter="barn(inVertical)">
                                      <p:cBhvr>
                                        <p:cTn id="16" dur="500"/>
                                        <p:tgtEl>
                                          <p:spTgt spid="1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build="p"/>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sp>
        <p:nvSpPr>
          <p:cNvPr id="205" name="Google Shape;205;p33"/>
          <p:cNvSpPr txBox="1">
            <a:spLocks noGrp="1"/>
          </p:cNvSpPr>
          <p:nvPr>
            <p:ph type="body" idx="1"/>
          </p:nvPr>
        </p:nvSpPr>
        <p:spPr>
          <a:xfrm>
            <a:off x="4583576" y="1363888"/>
            <a:ext cx="6763472" cy="2262823"/>
          </a:xfrm>
          <a:prstGeom prst="rect">
            <a:avLst/>
          </a:prstGeom>
        </p:spPr>
        <p:txBody>
          <a:bodyPr spcFirstLastPara="1" vert="horz" wrap="square" lIns="121900" tIns="121900" rIns="121900" bIns="121900" rtlCol="0" anchor="t" anchorCtr="0">
            <a:noAutofit/>
          </a:bodyPr>
          <a:lstStyle/>
          <a:p>
            <a:pPr marL="169329" indent="0" algn="just">
              <a:lnSpc>
                <a:spcPct val="100000"/>
              </a:lnSpc>
              <a:buSzPts val="1600"/>
              <a:buNone/>
            </a:pPr>
            <a:r>
              <a:rPr lang="en-GB" b="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Thứ</a:t>
            </a:r>
            <a:r>
              <a:rPr lang="en-GB" b="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b="1"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hai</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bản</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chất</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giai</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cấp</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công</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của</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nhà</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nước</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ta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thể</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hiện</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ở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nguyên</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tắc</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tổ</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chức</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hoạt</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động</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cơ</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bản</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của</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nó</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là</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nguyên</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tắc</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tập</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trung</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GB">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chủ</a:t>
            </a:r>
            <a:endParaRPr lang="en-US" sz="2800">
              <a:latin typeface="Open Sans" panose="020B0606030504020204" pitchFamily="34" charset="0"/>
              <a:ea typeface="Open Sans" panose="020B0606030504020204" pitchFamily="34" charset="0"/>
              <a:cs typeface="Open Sans" panose="020B0606030504020204" pitchFamily="34" charset="0"/>
            </a:endParaRPr>
          </a:p>
        </p:txBody>
      </p:sp>
      <p:pic>
        <p:nvPicPr>
          <p:cNvPr id="206" name="Google Shape;206;p33"/>
          <p:cNvPicPr preferRelativeResize="0"/>
          <p:nvPr/>
        </p:nvPicPr>
        <p:blipFill>
          <a:blip r:embed="rId3">
            <a:alphaModFix/>
          </a:blip>
          <a:stretch>
            <a:fillRect/>
          </a:stretch>
        </p:blipFill>
        <p:spPr>
          <a:xfrm>
            <a:off x="411196" y="1831185"/>
            <a:ext cx="3859861" cy="399088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Google Shape;191;p31">
            <a:extLst>
              <a:ext uri="{FF2B5EF4-FFF2-40B4-BE49-F238E27FC236}">
                <a16:creationId xmlns:a16="http://schemas.microsoft.com/office/drawing/2014/main" id="{DD0355F5-FBB3-2DC1-6522-5B26876BE4D0}"/>
              </a:ext>
            </a:extLst>
          </p:cNvPr>
          <p:cNvSpPr txBox="1">
            <a:spLocks/>
          </p:cNvSpPr>
          <p:nvPr/>
        </p:nvSpPr>
        <p:spPr>
          <a:xfrm>
            <a:off x="844953" y="222977"/>
            <a:ext cx="7905508" cy="9432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Clr>
                <a:schemeClr val="dk2"/>
              </a:buClr>
              <a:buSzPts val="2600"/>
              <a:buNone/>
              <a:defRPr sz="3467" kern="1200">
                <a:solidFill>
                  <a:schemeClr val="dk2"/>
                </a:solidFill>
                <a:latin typeface="+mj-lt"/>
                <a:ea typeface="+mj-ea"/>
                <a:cs typeface="+mj-cs"/>
              </a:defRPr>
            </a:lvl1pPr>
            <a:lvl2pPr lvl="1" rtl="0">
              <a:spcBef>
                <a:spcPts val="0"/>
              </a:spcBef>
              <a:spcAft>
                <a:spcPts val="0"/>
              </a:spcAft>
              <a:buClr>
                <a:schemeClr val="dk2"/>
              </a:buClr>
              <a:buSzPts val="2600"/>
              <a:buNone/>
              <a:defRPr sz="3467">
                <a:solidFill>
                  <a:schemeClr val="dk2"/>
                </a:solidFill>
              </a:defRPr>
            </a:lvl2pPr>
            <a:lvl3pPr lvl="2" rtl="0">
              <a:spcBef>
                <a:spcPts val="0"/>
              </a:spcBef>
              <a:spcAft>
                <a:spcPts val="0"/>
              </a:spcAft>
              <a:buClr>
                <a:schemeClr val="dk2"/>
              </a:buClr>
              <a:buSzPts val="2600"/>
              <a:buNone/>
              <a:defRPr sz="3467">
                <a:solidFill>
                  <a:schemeClr val="dk2"/>
                </a:solidFill>
              </a:defRPr>
            </a:lvl3pPr>
            <a:lvl4pPr lvl="3" rtl="0">
              <a:spcBef>
                <a:spcPts val="0"/>
              </a:spcBef>
              <a:spcAft>
                <a:spcPts val="0"/>
              </a:spcAft>
              <a:buClr>
                <a:schemeClr val="dk2"/>
              </a:buClr>
              <a:buSzPts val="2600"/>
              <a:buNone/>
              <a:defRPr sz="3467">
                <a:solidFill>
                  <a:schemeClr val="dk2"/>
                </a:solidFill>
              </a:defRPr>
            </a:lvl4pPr>
            <a:lvl5pPr lvl="4" rtl="0">
              <a:spcBef>
                <a:spcPts val="0"/>
              </a:spcBef>
              <a:spcAft>
                <a:spcPts val="0"/>
              </a:spcAft>
              <a:buClr>
                <a:schemeClr val="dk2"/>
              </a:buClr>
              <a:buSzPts val="2600"/>
              <a:buNone/>
              <a:defRPr sz="3467">
                <a:solidFill>
                  <a:schemeClr val="dk2"/>
                </a:solidFill>
              </a:defRPr>
            </a:lvl5pPr>
            <a:lvl6pPr lvl="5" rtl="0">
              <a:spcBef>
                <a:spcPts val="0"/>
              </a:spcBef>
              <a:spcAft>
                <a:spcPts val="0"/>
              </a:spcAft>
              <a:buClr>
                <a:schemeClr val="dk2"/>
              </a:buClr>
              <a:buSzPts val="2600"/>
              <a:buNone/>
              <a:defRPr sz="3467">
                <a:solidFill>
                  <a:schemeClr val="dk2"/>
                </a:solidFill>
              </a:defRPr>
            </a:lvl6pPr>
            <a:lvl7pPr lvl="6" rtl="0">
              <a:spcBef>
                <a:spcPts val="0"/>
              </a:spcBef>
              <a:spcAft>
                <a:spcPts val="0"/>
              </a:spcAft>
              <a:buClr>
                <a:schemeClr val="dk2"/>
              </a:buClr>
              <a:buSzPts val="2600"/>
              <a:buNone/>
              <a:defRPr sz="3467">
                <a:solidFill>
                  <a:schemeClr val="dk2"/>
                </a:solidFill>
              </a:defRPr>
            </a:lvl7pPr>
            <a:lvl8pPr lvl="7" rtl="0">
              <a:spcBef>
                <a:spcPts val="0"/>
              </a:spcBef>
              <a:spcAft>
                <a:spcPts val="0"/>
              </a:spcAft>
              <a:buClr>
                <a:schemeClr val="dk2"/>
              </a:buClr>
              <a:buSzPts val="2600"/>
              <a:buNone/>
              <a:defRPr sz="3467">
                <a:solidFill>
                  <a:schemeClr val="dk2"/>
                </a:solidFill>
              </a:defRPr>
            </a:lvl8pPr>
            <a:lvl9pPr lvl="8" rtl="0">
              <a:spcBef>
                <a:spcPts val="0"/>
              </a:spcBef>
              <a:spcAft>
                <a:spcPts val="0"/>
              </a:spcAft>
              <a:buClr>
                <a:schemeClr val="dk2"/>
              </a:buClr>
              <a:buSzPts val="2600"/>
              <a:buNone/>
              <a:defRPr sz="3467">
                <a:solidFill>
                  <a:schemeClr val="dk2"/>
                </a:solidFill>
              </a:defRPr>
            </a:lvl9pPr>
          </a:lstStyle>
          <a:p>
            <a:pPr marL="118530">
              <a:buSzPts val="2200"/>
            </a:pPr>
            <a:r>
              <a:rPr lang="vi-VN" sz="2400" i="1" spc="30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Biểu hiện bản chất giai cấp của nhà nước: </a:t>
            </a:r>
            <a:endParaRPr lang="vi-VN" sz="2400" i="1" spc="300" dirty="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endParaRPr>
          </a:p>
        </p:txBody>
      </p:sp>
      <p:sp>
        <p:nvSpPr>
          <p:cNvPr id="6" name="TextBox 5">
            <a:extLst>
              <a:ext uri="{FF2B5EF4-FFF2-40B4-BE49-F238E27FC236}">
                <a16:creationId xmlns:a16="http://schemas.microsoft.com/office/drawing/2014/main" id="{B43C35F6-F9D7-ACD1-CF4E-20165E6F7E9E}"/>
              </a:ext>
            </a:extLst>
          </p:cNvPr>
          <p:cNvSpPr txBox="1"/>
          <p:nvPr/>
        </p:nvSpPr>
        <p:spPr>
          <a:xfrm>
            <a:off x="4869083" y="3541395"/>
            <a:ext cx="6192457" cy="2248436"/>
          </a:xfrm>
          <a:prstGeom prst="rect">
            <a:avLst/>
          </a:prstGeom>
          <a:noFill/>
        </p:spPr>
        <p:txBody>
          <a:bodyPr wrap="square">
            <a:spAutoFit/>
          </a:bodyPr>
          <a:lstStyle/>
          <a:p>
            <a:pPr marL="169329" indent="0" algn="just">
              <a:lnSpc>
                <a:spcPct val="150000"/>
              </a:lnSpc>
              <a:buSzPts val="160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GB" sz="2400">
                <a:solidFill>
                  <a:schemeClr val="tx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rPr>
              <a:t>Tất cả các cơ quan lãnh đạo và </a:t>
            </a:r>
            <a:r>
              <a:rPr lang="en-GB" sz="2400">
                <a:solidFill>
                  <a:schemeClr val="tx2">
                    <a:lumMod val="10000"/>
                  </a:schemeClr>
                </a:solidFill>
                <a:uFill>
                  <a:noFill/>
                </a:uFill>
                <a:latin typeface="ZapfChancery-Medium" panose="00000400000000000000" pitchFamily="2" charset="0"/>
                <a:ea typeface="ZapfChancery-Medium" panose="00000400000000000000" pitchFamily="2" charset="0"/>
                <a:cs typeface="ZapfChancery-Medium" panose="00000400000000000000" pitchFamily="2" charset="0"/>
                <a:hlinkClick r:id="rId4">
                  <a:extLst>
                    <a:ext uri="{A12FA001-AC4F-418D-AE19-62706E023703}">
                      <ahyp:hlinkClr xmlns:ahyp="http://schemas.microsoft.com/office/drawing/2018/hyperlinkcolor" val="tx"/>
                    </a:ext>
                  </a:extLst>
                </a:hlinkClick>
              </a:rPr>
              <a:t>bí thư</a:t>
            </a:r>
            <a:r>
              <a:rPr lang="en-GB" sz="2400">
                <a:solidFill>
                  <a:schemeClr val="tx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rPr>
              <a:t> các cấp được bầu bởi các </a:t>
            </a:r>
            <a:r>
              <a:rPr lang="en-GB" sz="2400">
                <a:solidFill>
                  <a:schemeClr val="tx2">
                    <a:lumMod val="10000"/>
                  </a:schemeClr>
                </a:solidFill>
                <a:uFill>
                  <a:noFill/>
                </a:uFill>
                <a:latin typeface="ZapfChancery-Medium" panose="00000400000000000000" pitchFamily="2" charset="0"/>
                <a:ea typeface="ZapfChancery-Medium" panose="00000400000000000000" pitchFamily="2" charset="0"/>
                <a:cs typeface="ZapfChancery-Medium" panose="00000400000000000000" pitchFamily="2" charset="0"/>
                <a:hlinkClick r:id="rId5">
                  <a:extLst>
                    <a:ext uri="{A12FA001-AC4F-418D-AE19-62706E023703}">
                      <ahyp:hlinkClr xmlns:ahyp="http://schemas.microsoft.com/office/drawing/2018/hyperlinkcolor" val="tx"/>
                    </a:ext>
                  </a:extLst>
                </a:hlinkClick>
              </a:rPr>
              <a:t>đảng viên</a:t>
            </a:r>
            <a:endParaRPr lang="en-GB" sz="2400">
              <a:solidFill>
                <a:schemeClr val="tx2">
                  <a:lumMod val="10000"/>
                </a:schemeClr>
              </a:solidFill>
              <a:uFill>
                <a:noFill/>
              </a:uFill>
              <a:latin typeface="ZapfChancery-Medium" panose="00000400000000000000" pitchFamily="2" charset="0"/>
              <a:ea typeface="ZapfChancery-Medium" panose="00000400000000000000" pitchFamily="2" charset="0"/>
              <a:cs typeface="ZapfChancery-Medium" panose="00000400000000000000" pitchFamily="2" charset="0"/>
            </a:endParaRPr>
          </a:p>
          <a:p>
            <a:pPr marL="169329" indent="0" algn="just">
              <a:lnSpc>
                <a:spcPct val="150000"/>
              </a:lnSpc>
              <a:buSzPts val="160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GB" sz="2400">
                <a:solidFill>
                  <a:schemeClr val="tx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 đại biểu cấp dưới sẽ quyết định trong việc bầu chọn lãnh đạo cấp trên</a:t>
            </a:r>
            <a:endParaRPr lang="en-GB" sz="2400" b="1" dirty="0">
              <a:solidFill>
                <a:schemeClr val="tx2">
                  <a:lumMod val="1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3" name="Picture 2" descr="C:\Users\QUOC HUY\Desktop\Logo_Đại_học_FPT.png">
            <a:extLst>
              <a:ext uri="{FF2B5EF4-FFF2-40B4-BE49-F238E27FC236}">
                <a16:creationId xmlns:a16="http://schemas.microsoft.com/office/drawing/2014/main" id="{19BA896F-6023-D1F7-066E-02A738A164A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B49064B-727C-926A-CA4B-3528883E03F4}"/>
              </a:ext>
            </a:extLst>
          </p:cNvPr>
          <p:cNvGrpSpPr/>
          <p:nvPr/>
        </p:nvGrpSpPr>
        <p:grpSpPr>
          <a:xfrm>
            <a:off x="-578363" y="4027012"/>
            <a:ext cx="3341040" cy="2723920"/>
            <a:chOff x="-633627" y="4016416"/>
            <a:chExt cx="4002918" cy="2723920"/>
          </a:xfrm>
        </p:grpSpPr>
        <p:sp>
          <p:nvSpPr>
            <p:cNvPr id="5" name="Freeform: Shape 4">
              <a:extLst>
                <a:ext uri="{FF2B5EF4-FFF2-40B4-BE49-F238E27FC236}">
                  <a16:creationId xmlns:a16="http://schemas.microsoft.com/office/drawing/2014/main" id="{82364783-33A8-AA25-4078-74F5382A7D94}"/>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EE829FEE-6D27-8E28-2011-2E16111FFA2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barn(inVertical)">
                                      <p:cBhvr>
                                        <p:cTn id="7" dur="500"/>
                                        <p:tgtEl>
                                          <p:spTgt spid="20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5">
                                            <p:txEl>
                                              <p:pRg st="0" end="0"/>
                                            </p:txEl>
                                          </p:spTgt>
                                        </p:tgtEl>
                                        <p:attrNameLst>
                                          <p:attrName>style.visibility</p:attrName>
                                        </p:attrNameLst>
                                      </p:cBhvr>
                                      <p:to>
                                        <p:strVal val="visible"/>
                                      </p:to>
                                    </p:set>
                                    <p:animEffect transition="in" filter="barn(inVertical)">
                                      <p:cBhvr>
                                        <p:cTn id="10" dur="500"/>
                                        <p:tgtEl>
                                          <p:spTgt spid="205">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03">
          <a:extLst>
            <a:ext uri="{FF2B5EF4-FFF2-40B4-BE49-F238E27FC236}">
              <a16:creationId xmlns:a16="http://schemas.microsoft.com/office/drawing/2014/main" id="{DBEA8E7D-6D45-8190-5C57-A5E74DD726B6}"/>
            </a:ext>
          </a:extLst>
        </p:cNvPr>
        <p:cNvGrpSpPr/>
        <p:nvPr/>
      </p:nvGrpSpPr>
      <p:grpSpPr>
        <a:xfrm>
          <a:off x="0" y="0"/>
          <a:ext cx="0" cy="0"/>
          <a:chOff x="0" y="0"/>
          <a:chExt cx="0" cy="0"/>
        </a:xfrm>
      </p:grpSpPr>
      <p:sp>
        <p:nvSpPr>
          <p:cNvPr id="205" name="Google Shape;205;p33">
            <a:extLst>
              <a:ext uri="{FF2B5EF4-FFF2-40B4-BE49-F238E27FC236}">
                <a16:creationId xmlns:a16="http://schemas.microsoft.com/office/drawing/2014/main" id="{AE5640C2-65D4-3D51-04E9-FDD4021DDD53}"/>
              </a:ext>
            </a:extLst>
          </p:cNvPr>
          <p:cNvSpPr txBox="1">
            <a:spLocks noGrp="1"/>
          </p:cNvSpPr>
          <p:nvPr>
            <p:ph type="body" idx="4294967295"/>
          </p:nvPr>
        </p:nvSpPr>
        <p:spPr>
          <a:xfrm>
            <a:off x="4830763" y="3275635"/>
            <a:ext cx="6419829" cy="2212845"/>
          </a:xfrm>
          <a:prstGeom prst="rect">
            <a:avLst/>
          </a:prstGeom>
        </p:spPr>
        <p:txBody>
          <a:bodyPr spcFirstLastPara="1" vert="horz" wrap="square" lIns="121900" tIns="121900" rIns="121900" bIns="121900" rtlCol="0" anchor="t" anchorCtr="0">
            <a:noAutofit/>
          </a:bodyPr>
          <a:lstStyle/>
          <a:p>
            <a:pPr marL="173038" lvl="1" indent="0">
              <a:lnSpc>
                <a:spcPct val="100000"/>
              </a:lnSpc>
              <a:buSzPts val="160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GB">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Tất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cả</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các</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cơ</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quan</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lãnh</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đạo</a:t>
            </a:r>
            <a:r>
              <a:rPr lang="en-GB">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và </a:t>
            </a:r>
            <a:r>
              <a:rPr lang="en-GB" dirty="0" err="1">
                <a:solidFill>
                  <a:schemeClr val="tx2">
                    <a:lumMod val="10000"/>
                  </a:schemeClr>
                </a:solidFill>
                <a:uFill>
                  <a:noFill/>
                </a:uFill>
                <a:latin typeface="NewCentury-Narrow" panose="020B0500000000000000" pitchFamily="34" charset="0"/>
                <a:ea typeface="NewCentury-Narrow" panose="020B0500000000000000" pitchFamily="34" charset="0"/>
                <a:cs typeface="NewCentury-Narrow" panose="020B0500000000000000" pitchFamily="34" charset="0"/>
                <a:hlinkClick r:id="rId3">
                  <a:extLst>
                    <a:ext uri="{A12FA001-AC4F-418D-AE19-62706E023703}">
                      <ahyp:hlinkClr xmlns:ahyp="http://schemas.microsoft.com/office/drawing/2018/hyperlinkcolor" val="tx"/>
                    </a:ext>
                  </a:extLst>
                </a:hlinkClick>
              </a:rPr>
              <a:t>bí</a:t>
            </a:r>
            <a:r>
              <a:rPr lang="en-GB" dirty="0">
                <a:solidFill>
                  <a:schemeClr val="tx2">
                    <a:lumMod val="10000"/>
                  </a:schemeClr>
                </a:solidFill>
                <a:uFill>
                  <a:noFill/>
                </a:uFill>
                <a:latin typeface="NewCentury-Narrow" panose="020B0500000000000000" pitchFamily="34" charset="0"/>
                <a:ea typeface="NewCentury-Narrow" panose="020B0500000000000000" pitchFamily="34" charset="0"/>
                <a:cs typeface="NewCentury-Narrow" panose="020B0500000000000000" pitchFamily="34" charset="0"/>
                <a:hlinkClick r:id="rId3">
                  <a:extLst>
                    <a:ext uri="{A12FA001-AC4F-418D-AE19-62706E023703}">
                      <ahyp:hlinkClr xmlns:ahyp="http://schemas.microsoft.com/office/drawing/2018/hyperlinkcolor" val="tx"/>
                    </a:ext>
                  </a:extLst>
                </a:hlinkClick>
              </a:rPr>
              <a:t> </a:t>
            </a:r>
            <a:r>
              <a:rPr lang="en-GB" dirty="0" err="1">
                <a:solidFill>
                  <a:schemeClr val="tx2">
                    <a:lumMod val="10000"/>
                  </a:schemeClr>
                </a:solidFill>
                <a:uFill>
                  <a:noFill/>
                </a:uFill>
                <a:latin typeface="NewCentury-Narrow" panose="020B0500000000000000" pitchFamily="34" charset="0"/>
                <a:ea typeface="NewCentury-Narrow" panose="020B0500000000000000" pitchFamily="34" charset="0"/>
                <a:cs typeface="NewCentury-Narrow" panose="020B0500000000000000" pitchFamily="34" charset="0"/>
                <a:hlinkClick r:id="rId3">
                  <a:extLst>
                    <a:ext uri="{A12FA001-AC4F-418D-AE19-62706E023703}">
                      <ahyp:hlinkClr xmlns:ahyp="http://schemas.microsoft.com/office/drawing/2018/hyperlinkcolor" val="tx"/>
                    </a:ext>
                  </a:extLst>
                </a:hlinkClick>
              </a:rPr>
              <a:t>thư</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các</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cấp</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được</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bầu</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bởi</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các</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err="1">
                <a:solidFill>
                  <a:schemeClr val="tx2">
                    <a:lumMod val="10000"/>
                  </a:schemeClr>
                </a:solidFill>
                <a:uFill>
                  <a:noFill/>
                </a:uFill>
                <a:latin typeface="NewCentury-Narrow" panose="020B0500000000000000" pitchFamily="34" charset="0"/>
                <a:ea typeface="NewCentury-Narrow" panose="020B0500000000000000" pitchFamily="34" charset="0"/>
                <a:cs typeface="NewCentury-Narrow" panose="020B0500000000000000" pitchFamily="34" charset="0"/>
                <a:hlinkClick r:id="rId4">
                  <a:extLst>
                    <a:ext uri="{A12FA001-AC4F-418D-AE19-62706E023703}">
                      <ahyp:hlinkClr xmlns:ahyp="http://schemas.microsoft.com/office/drawing/2018/hyperlinkcolor" val="tx"/>
                    </a:ext>
                  </a:extLst>
                </a:hlinkClick>
              </a:rPr>
              <a:t>đảng</a:t>
            </a:r>
            <a:r>
              <a:rPr lang="en-GB">
                <a:solidFill>
                  <a:schemeClr val="tx2">
                    <a:lumMod val="10000"/>
                  </a:schemeClr>
                </a:solidFill>
                <a:uFill>
                  <a:noFill/>
                </a:uFill>
                <a:latin typeface="NewCentury-Narrow" panose="020B0500000000000000" pitchFamily="34" charset="0"/>
                <a:ea typeface="NewCentury-Narrow" panose="020B0500000000000000" pitchFamily="34" charset="0"/>
                <a:cs typeface="NewCentury-Narrow" panose="020B0500000000000000" pitchFamily="34" charset="0"/>
                <a:hlinkClick r:id="rId4">
                  <a:extLst>
                    <a:ext uri="{A12FA001-AC4F-418D-AE19-62706E023703}">
                      <ahyp:hlinkClr xmlns:ahyp="http://schemas.microsoft.com/office/drawing/2018/hyperlinkcolor" val="tx"/>
                    </a:ext>
                  </a:extLst>
                </a:hlinkClick>
              </a:rPr>
              <a:t> viên</a:t>
            </a:r>
            <a:endParaRPr lang="en-GB" dirty="0">
              <a:solidFill>
                <a:schemeClr val="tx2">
                  <a:lumMod val="10000"/>
                </a:schemeClr>
              </a:solidFill>
              <a:uFill>
                <a:noFill/>
              </a:uFill>
              <a:latin typeface="NewCentury-Narrow" panose="020B0500000000000000" pitchFamily="34" charset="0"/>
              <a:ea typeface="NewCentury-Narrow" panose="020B0500000000000000" pitchFamily="34" charset="0"/>
              <a:cs typeface="NewCentury-Narrow" panose="020B0500000000000000" pitchFamily="34" charset="0"/>
            </a:endParaRPr>
          </a:p>
          <a:p>
            <a:pPr marL="173038" lvl="1" indent="0">
              <a:lnSpc>
                <a:spcPct val="100000"/>
              </a:lnSpc>
              <a:buSzPts val="160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GB">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Các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đại</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biểu</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cấp</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dưới</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sẽ</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quyết</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định</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trong</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việc</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bầu</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chọn</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lãnh</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dirty="0"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đạo</a:t>
            </a:r>
            <a:r>
              <a:rPr lang="en-GB"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GB" err="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cấp</a:t>
            </a:r>
            <a:r>
              <a:rPr lang="en-GB">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trên</a:t>
            </a:r>
            <a:endParaRPr lang="en-GB" b="1"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06" name="Google Shape;206;p33">
            <a:extLst>
              <a:ext uri="{FF2B5EF4-FFF2-40B4-BE49-F238E27FC236}">
                <a16:creationId xmlns:a16="http://schemas.microsoft.com/office/drawing/2014/main" id="{148B42D8-268A-249C-3382-7549EEC17D92}"/>
              </a:ext>
            </a:extLst>
          </p:cNvPr>
          <p:cNvPicPr preferRelativeResize="0"/>
          <p:nvPr/>
        </p:nvPicPr>
        <p:blipFill>
          <a:blip r:embed="rId5">
            <a:alphaModFix/>
          </a:blip>
          <a:stretch>
            <a:fillRect/>
          </a:stretch>
        </p:blipFill>
        <p:spPr>
          <a:xfrm>
            <a:off x="411196" y="1831185"/>
            <a:ext cx="3859861" cy="399088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Google Shape;191;p31">
            <a:extLst>
              <a:ext uri="{FF2B5EF4-FFF2-40B4-BE49-F238E27FC236}">
                <a16:creationId xmlns:a16="http://schemas.microsoft.com/office/drawing/2014/main" id="{EBD3EEB5-C85D-C340-7AB4-3DF93B724AAA}"/>
              </a:ext>
            </a:extLst>
          </p:cNvPr>
          <p:cNvSpPr txBox="1">
            <a:spLocks/>
          </p:cNvSpPr>
          <p:nvPr/>
        </p:nvSpPr>
        <p:spPr>
          <a:xfrm>
            <a:off x="844953" y="222977"/>
            <a:ext cx="7905508" cy="9432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Clr>
                <a:schemeClr val="dk2"/>
              </a:buClr>
              <a:buSzPts val="2600"/>
              <a:buNone/>
              <a:defRPr sz="3467" kern="1200">
                <a:solidFill>
                  <a:schemeClr val="dk2"/>
                </a:solidFill>
                <a:latin typeface="+mj-lt"/>
                <a:ea typeface="+mj-ea"/>
                <a:cs typeface="+mj-cs"/>
              </a:defRPr>
            </a:lvl1pPr>
            <a:lvl2pPr lvl="1" rtl="0">
              <a:spcBef>
                <a:spcPts val="0"/>
              </a:spcBef>
              <a:spcAft>
                <a:spcPts val="0"/>
              </a:spcAft>
              <a:buClr>
                <a:schemeClr val="dk2"/>
              </a:buClr>
              <a:buSzPts val="2600"/>
              <a:buNone/>
              <a:defRPr sz="3467">
                <a:solidFill>
                  <a:schemeClr val="dk2"/>
                </a:solidFill>
              </a:defRPr>
            </a:lvl2pPr>
            <a:lvl3pPr lvl="2" rtl="0">
              <a:spcBef>
                <a:spcPts val="0"/>
              </a:spcBef>
              <a:spcAft>
                <a:spcPts val="0"/>
              </a:spcAft>
              <a:buClr>
                <a:schemeClr val="dk2"/>
              </a:buClr>
              <a:buSzPts val="2600"/>
              <a:buNone/>
              <a:defRPr sz="3467">
                <a:solidFill>
                  <a:schemeClr val="dk2"/>
                </a:solidFill>
              </a:defRPr>
            </a:lvl3pPr>
            <a:lvl4pPr lvl="3" rtl="0">
              <a:spcBef>
                <a:spcPts val="0"/>
              </a:spcBef>
              <a:spcAft>
                <a:spcPts val="0"/>
              </a:spcAft>
              <a:buClr>
                <a:schemeClr val="dk2"/>
              </a:buClr>
              <a:buSzPts val="2600"/>
              <a:buNone/>
              <a:defRPr sz="3467">
                <a:solidFill>
                  <a:schemeClr val="dk2"/>
                </a:solidFill>
              </a:defRPr>
            </a:lvl4pPr>
            <a:lvl5pPr lvl="4" rtl="0">
              <a:spcBef>
                <a:spcPts val="0"/>
              </a:spcBef>
              <a:spcAft>
                <a:spcPts val="0"/>
              </a:spcAft>
              <a:buClr>
                <a:schemeClr val="dk2"/>
              </a:buClr>
              <a:buSzPts val="2600"/>
              <a:buNone/>
              <a:defRPr sz="3467">
                <a:solidFill>
                  <a:schemeClr val="dk2"/>
                </a:solidFill>
              </a:defRPr>
            </a:lvl5pPr>
            <a:lvl6pPr lvl="5" rtl="0">
              <a:spcBef>
                <a:spcPts val="0"/>
              </a:spcBef>
              <a:spcAft>
                <a:spcPts val="0"/>
              </a:spcAft>
              <a:buClr>
                <a:schemeClr val="dk2"/>
              </a:buClr>
              <a:buSzPts val="2600"/>
              <a:buNone/>
              <a:defRPr sz="3467">
                <a:solidFill>
                  <a:schemeClr val="dk2"/>
                </a:solidFill>
              </a:defRPr>
            </a:lvl6pPr>
            <a:lvl7pPr lvl="6" rtl="0">
              <a:spcBef>
                <a:spcPts val="0"/>
              </a:spcBef>
              <a:spcAft>
                <a:spcPts val="0"/>
              </a:spcAft>
              <a:buClr>
                <a:schemeClr val="dk2"/>
              </a:buClr>
              <a:buSzPts val="2600"/>
              <a:buNone/>
              <a:defRPr sz="3467">
                <a:solidFill>
                  <a:schemeClr val="dk2"/>
                </a:solidFill>
              </a:defRPr>
            </a:lvl7pPr>
            <a:lvl8pPr lvl="7" rtl="0">
              <a:spcBef>
                <a:spcPts val="0"/>
              </a:spcBef>
              <a:spcAft>
                <a:spcPts val="0"/>
              </a:spcAft>
              <a:buClr>
                <a:schemeClr val="dk2"/>
              </a:buClr>
              <a:buSzPts val="2600"/>
              <a:buNone/>
              <a:defRPr sz="3467">
                <a:solidFill>
                  <a:schemeClr val="dk2"/>
                </a:solidFill>
              </a:defRPr>
            </a:lvl8pPr>
            <a:lvl9pPr lvl="8" rtl="0">
              <a:spcBef>
                <a:spcPts val="0"/>
              </a:spcBef>
              <a:spcAft>
                <a:spcPts val="0"/>
              </a:spcAft>
              <a:buClr>
                <a:schemeClr val="dk2"/>
              </a:buClr>
              <a:buSzPts val="2600"/>
              <a:buNone/>
              <a:defRPr sz="3467">
                <a:solidFill>
                  <a:schemeClr val="dk2"/>
                </a:solidFill>
              </a:defRPr>
            </a:lvl9pPr>
          </a:lstStyle>
          <a:p>
            <a:pPr marL="118530">
              <a:buSzPts val="2200"/>
            </a:pPr>
            <a:r>
              <a:rPr lang="vi-VN" sz="2400" i="1" spc="30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Biểu hiện bản chất giai cấp của nhà nước: </a:t>
            </a:r>
            <a:endParaRPr lang="vi-VN" sz="2400" i="1" spc="300" dirty="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endParaRPr>
          </a:p>
        </p:txBody>
      </p:sp>
      <p:sp>
        <p:nvSpPr>
          <p:cNvPr id="5" name="TextBox 4">
            <a:extLst>
              <a:ext uri="{FF2B5EF4-FFF2-40B4-BE49-F238E27FC236}">
                <a16:creationId xmlns:a16="http://schemas.microsoft.com/office/drawing/2014/main" id="{DC3BB50F-9862-F676-396E-AB390B131962}"/>
              </a:ext>
            </a:extLst>
          </p:cNvPr>
          <p:cNvSpPr txBox="1"/>
          <p:nvPr/>
        </p:nvSpPr>
        <p:spPr>
          <a:xfrm>
            <a:off x="4678230" y="1589444"/>
            <a:ext cx="6504972" cy="1246495"/>
          </a:xfrm>
          <a:prstGeom prst="rect">
            <a:avLst/>
          </a:prstGeom>
          <a:noFill/>
        </p:spPr>
        <p:txBody>
          <a:bodyPr wrap="square">
            <a:spAutoFit/>
          </a:bodyPr>
          <a:lstStyle/>
          <a:p>
            <a:pPr marL="169329" indent="0" algn="just">
              <a:lnSpc>
                <a:spcPct val="100000"/>
              </a:lnSpc>
              <a:buSzPts val="1600"/>
              <a:buNone/>
            </a:pPr>
            <a:r>
              <a:rPr lang="en-GB" sz="2500" b="1">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Thứ hai</a:t>
            </a:r>
            <a:r>
              <a:rPr lang="en-GB" sz="250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rPr>
              <a:t>, bản chất giai cấp công nhân của nhà nước ta thể hiện ở nguyên tắc tổ chức và hoạt động cơ bản của nó là nguyên tắc tập trung dân chủ</a:t>
            </a:r>
            <a:endParaRPr lang="en-GB" sz="2500" dirty="0">
              <a:solidFill>
                <a:schemeClr val="tx2">
                  <a:lumMod val="1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6" name="Picture 5" descr="C:\Users\QUOC HUY\Desktop\Logo_Đại_học_FPT.png">
            <a:extLst>
              <a:ext uri="{FF2B5EF4-FFF2-40B4-BE49-F238E27FC236}">
                <a16:creationId xmlns:a16="http://schemas.microsoft.com/office/drawing/2014/main" id="{4DCC86E4-0D36-04FF-1741-818409C935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0C454E4B-7322-14E2-93CC-428318389C9F}"/>
              </a:ext>
            </a:extLst>
          </p:cNvPr>
          <p:cNvGrpSpPr/>
          <p:nvPr/>
        </p:nvGrpSpPr>
        <p:grpSpPr>
          <a:xfrm>
            <a:off x="-578363" y="4027012"/>
            <a:ext cx="3341040" cy="2723920"/>
            <a:chOff x="-633627" y="4016416"/>
            <a:chExt cx="4002918" cy="2723920"/>
          </a:xfrm>
        </p:grpSpPr>
        <p:sp>
          <p:nvSpPr>
            <p:cNvPr id="8" name="Freeform: Shape 7">
              <a:extLst>
                <a:ext uri="{FF2B5EF4-FFF2-40B4-BE49-F238E27FC236}">
                  <a16:creationId xmlns:a16="http://schemas.microsoft.com/office/drawing/2014/main" id="{BC43C9DB-97D8-4BF3-B07F-E1EC46D2DAD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EDB8A6B1-5CFD-23ED-5CCA-52C5A4D72E0E}"/>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9025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barn(inVertical)">
                                      <p:cBhvr>
                                        <p:cTn id="7" dur="500"/>
                                        <p:tgtEl>
                                          <p:spTgt spid="20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5">
                                            <p:txEl>
                                              <p:pRg st="0" end="0"/>
                                            </p:txEl>
                                          </p:spTgt>
                                        </p:tgtEl>
                                        <p:attrNameLst>
                                          <p:attrName>style.visibility</p:attrName>
                                        </p:attrNameLst>
                                      </p:cBhvr>
                                      <p:to>
                                        <p:strVal val="visible"/>
                                      </p:to>
                                    </p:set>
                                    <p:animEffect transition="in" filter="barn(inVertical)">
                                      <p:cBhvr>
                                        <p:cTn id="13" dur="500"/>
                                        <p:tgtEl>
                                          <p:spTgt spid="205">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5">
                                            <p:txEl>
                                              <p:pRg st="1" end="1"/>
                                            </p:txEl>
                                          </p:spTgt>
                                        </p:tgtEl>
                                        <p:attrNameLst>
                                          <p:attrName>style.visibility</p:attrName>
                                        </p:attrNameLst>
                                      </p:cBhvr>
                                      <p:to>
                                        <p:strVal val="visible"/>
                                      </p:to>
                                    </p:set>
                                    <p:animEffect transition="in" filter="barn(inVertical)">
                                      <p:cBhvr>
                                        <p:cTn id="16" dur="500"/>
                                        <p:tgtEl>
                                          <p:spTgt spid="2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03">
          <a:extLst>
            <a:ext uri="{FF2B5EF4-FFF2-40B4-BE49-F238E27FC236}">
              <a16:creationId xmlns:a16="http://schemas.microsoft.com/office/drawing/2014/main" id="{BA0FBA71-20F9-DE82-7763-9AE4412C883C}"/>
            </a:ext>
          </a:extLst>
        </p:cNvPr>
        <p:cNvGrpSpPr/>
        <p:nvPr/>
      </p:nvGrpSpPr>
      <p:grpSpPr>
        <a:xfrm>
          <a:off x="0" y="0"/>
          <a:ext cx="0" cy="0"/>
          <a:chOff x="0" y="0"/>
          <a:chExt cx="0" cy="0"/>
        </a:xfrm>
      </p:grpSpPr>
      <p:sp>
        <p:nvSpPr>
          <p:cNvPr id="205" name="Google Shape;205;p33">
            <a:extLst>
              <a:ext uri="{FF2B5EF4-FFF2-40B4-BE49-F238E27FC236}">
                <a16:creationId xmlns:a16="http://schemas.microsoft.com/office/drawing/2014/main" id="{CDD717FA-CC86-8D0A-B68C-513FDB50F5AE}"/>
              </a:ext>
            </a:extLst>
          </p:cNvPr>
          <p:cNvSpPr txBox="1">
            <a:spLocks noGrp="1"/>
          </p:cNvSpPr>
          <p:nvPr>
            <p:ph type="body" idx="4294967295"/>
          </p:nvPr>
        </p:nvSpPr>
        <p:spPr>
          <a:xfrm>
            <a:off x="4830764" y="2037139"/>
            <a:ext cx="6593450" cy="1423686"/>
          </a:xfrm>
          <a:prstGeom prst="rect">
            <a:avLst/>
          </a:prstGeom>
        </p:spPr>
        <p:txBody>
          <a:bodyPr spcFirstLastPara="1" vert="horz" wrap="square" lIns="121900" tIns="121900" rIns="121900" bIns="121900" rtlCol="0" anchor="t" anchorCtr="0">
            <a:noAutofit/>
          </a:bodyPr>
          <a:lstStyle/>
          <a:p>
            <a:pPr marL="173038" lvl="1" indent="0" algn="just">
              <a:lnSpc>
                <a:spcPct val="100000"/>
              </a:lnSpc>
              <a:spcBef>
                <a:spcPts val="0"/>
              </a:spcBef>
              <a:buSzPts val="1600"/>
              <a:buNone/>
            </a:pPr>
            <a:r>
              <a:rPr lang="vi-VN" b="1">
                <a:latin typeface="NewCentury-Narrow" panose="020B0500000000000000" pitchFamily="34" charset="0"/>
                <a:ea typeface="NewCentury-Narrow" panose="020B0500000000000000" pitchFamily="34" charset="0"/>
                <a:cs typeface="NewCentury-Narrow" panose="020B0500000000000000" pitchFamily="34" charset="0"/>
              </a:rPr>
              <a:t>Thứ ba</a:t>
            </a:r>
            <a:r>
              <a:rPr lang="vi-VN">
                <a:latin typeface="NewCentury-Narrow" panose="020B0500000000000000" pitchFamily="34" charset="0"/>
                <a:ea typeface="NewCentury-Narrow" panose="020B0500000000000000" pitchFamily="34" charset="0"/>
                <a:cs typeface="NewCentury-Narrow" panose="020B0500000000000000" pitchFamily="34" charset="0"/>
              </a:rPr>
              <a:t>, bản chất giai cấp của nhà nước ta thể hiện ở tính </a:t>
            </a:r>
            <a:r>
              <a:rPr lang="vi-VN" b="1">
                <a:latin typeface="NewCentury-Narrow" panose="020B0500000000000000" pitchFamily="34" charset="0"/>
                <a:ea typeface="NewCentury-Narrow" panose="020B0500000000000000" pitchFamily="34" charset="0"/>
                <a:cs typeface="NewCentury-Narrow" panose="020B0500000000000000" pitchFamily="34" charset="0"/>
              </a:rPr>
              <a:t>định hướng xã hội chủ nghĩa</a:t>
            </a:r>
            <a:r>
              <a:rPr lang="vi-VN">
                <a:latin typeface="NewCentury-Narrow" panose="020B0500000000000000" pitchFamily="34" charset="0"/>
                <a:ea typeface="NewCentury-Narrow" panose="020B0500000000000000" pitchFamily="34" charset="0"/>
                <a:cs typeface="NewCentury-Narrow" panose="020B0500000000000000" pitchFamily="34" charset="0"/>
              </a:rPr>
              <a:t> của sự phát triển đất nước</a:t>
            </a:r>
            <a:endParaRPr lang="en-US">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06" name="Google Shape;206;p33">
            <a:extLst>
              <a:ext uri="{FF2B5EF4-FFF2-40B4-BE49-F238E27FC236}">
                <a16:creationId xmlns:a16="http://schemas.microsoft.com/office/drawing/2014/main" id="{606E06C3-9EF9-5352-85FE-6F3ABB9E71B2}"/>
              </a:ext>
            </a:extLst>
          </p:cNvPr>
          <p:cNvPicPr preferRelativeResize="0"/>
          <p:nvPr/>
        </p:nvPicPr>
        <p:blipFill>
          <a:blip r:embed="rId3">
            <a:alphaModFix/>
          </a:blip>
          <a:stretch>
            <a:fillRect/>
          </a:stretch>
        </p:blipFill>
        <p:spPr>
          <a:xfrm>
            <a:off x="411196" y="1831185"/>
            <a:ext cx="3859861" cy="399088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Google Shape;191;p31">
            <a:extLst>
              <a:ext uri="{FF2B5EF4-FFF2-40B4-BE49-F238E27FC236}">
                <a16:creationId xmlns:a16="http://schemas.microsoft.com/office/drawing/2014/main" id="{B4BD3BB0-D356-D9D2-1C50-9CFD523D6602}"/>
              </a:ext>
            </a:extLst>
          </p:cNvPr>
          <p:cNvSpPr txBox="1">
            <a:spLocks/>
          </p:cNvSpPr>
          <p:nvPr/>
        </p:nvSpPr>
        <p:spPr>
          <a:xfrm>
            <a:off x="844953" y="222977"/>
            <a:ext cx="7905508" cy="943200"/>
          </a:xfrm>
          <a:prstGeom prst="rect">
            <a:avLst/>
          </a:prstGeom>
        </p:spPr>
        <p:txBody>
          <a:bodyPr spcFirstLastPara="1" vert="horz" wrap="square" lIns="121900" tIns="121900" rIns="121900" bIns="121900" rtlCol="0" anchor="ctr" anchorCtr="0">
            <a:noAutofit/>
          </a:bodyPr>
          <a:lstStyle>
            <a:lvl1pPr lvl="0" algn="l" defTabSz="914400" rtl="0" eaLnBrk="1" latinLnBrk="0" hangingPunct="1">
              <a:lnSpc>
                <a:spcPct val="90000"/>
              </a:lnSpc>
              <a:spcBef>
                <a:spcPts val="0"/>
              </a:spcBef>
              <a:spcAft>
                <a:spcPts val="0"/>
              </a:spcAft>
              <a:buClr>
                <a:schemeClr val="dk2"/>
              </a:buClr>
              <a:buSzPts val="2600"/>
              <a:buNone/>
              <a:defRPr sz="3467" kern="1200">
                <a:solidFill>
                  <a:schemeClr val="dk2"/>
                </a:solidFill>
                <a:latin typeface="+mj-lt"/>
                <a:ea typeface="+mj-ea"/>
                <a:cs typeface="+mj-cs"/>
              </a:defRPr>
            </a:lvl1pPr>
            <a:lvl2pPr lvl="1" rtl="0">
              <a:spcBef>
                <a:spcPts val="0"/>
              </a:spcBef>
              <a:spcAft>
                <a:spcPts val="0"/>
              </a:spcAft>
              <a:buClr>
                <a:schemeClr val="dk2"/>
              </a:buClr>
              <a:buSzPts val="2600"/>
              <a:buNone/>
              <a:defRPr sz="3467">
                <a:solidFill>
                  <a:schemeClr val="dk2"/>
                </a:solidFill>
              </a:defRPr>
            </a:lvl2pPr>
            <a:lvl3pPr lvl="2" rtl="0">
              <a:spcBef>
                <a:spcPts val="0"/>
              </a:spcBef>
              <a:spcAft>
                <a:spcPts val="0"/>
              </a:spcAft>
              <a:buClr>
                <a:schemeClr val="dk2"/>
              </a:buClr>
              <a:buSzPts val="2600"/>
              <a:buNone/>
              <a:defRPr sz="3467">
                <a:solidFill>
                  <a:schemeClr val="dk2"/>
                </a:solidFill>
              </a:defRPr>
            </a:lvl3pPr>
            <a:lvl4pPr lvl="3" rtl="0">
              <a:spcBef>
                <a:spcPts val="0"/>
              </a:spcBef>
              <a:spcAft>
                <a:spcPts val="0"/>
              </a:spcAft>
              <a:buClr>
                <a:schemeClr val="dk2"/>
              </a:buClr>
              <a:buSzPts val="2600"/>
              <a:buNone/>
              <a:defRPr sz="3467">
                <a:solidFill>
                  <a:schemeClr val="dk2"/>
                </a:solidFill>
              </a:defRPr>
            </a:lvl4pPr>
            <a:lvl5pPr lvl="4" rtl="0">
              <a:spcBef>
                <a:spcPts val="0"/>
              </a:spcBef>
              <a:spcAft>
                <a:spcPts val="0"/>
              </a:spcAft>
              <a:buClr>
                <a:schemeClr val="dk2"/>
              </a:buClr>
              <a:buSzPts val="2600"/>
              <a:buNone/>
              <a:defRPr sz="3467">
                <a:solidFill>
                  <a:schemeClr val="dk2"/>
                </a:solidFill>
              </a:defRPr>
            </a:lvl5pPr>
            <a:lvl6pPr lvl="5" rtl="0">
              <a:spcBef>
                <a:spcPts val="0"/>
              </a:spcBef>
              <a:spcAft>
                <a:spcPts val="0"/>
              </a:spcAft>
              <a:buClr>
                <a:schemeClr val="dk2"/>
              </a:buClr>
              <a:buSzPts val="2600"/>
              <a:buNone/>
              <a:defRPr sz="3467">
                <a:solidFill>
                  <a:schemeClr val="dk2"/>
                </a:solidFill>
              </a:defRPr>
            </a:lvl6pPr>
            <a:lvl7pPr lvl="6" rtl="0">
              <a:spcBef>
                <a:spcPts val="0"/>
              </a:spcBef>
              <a:spcAft>
                <a:spcPts val="0"/>
              </a:spcAft>
              <a:buClr>
                <a:schemeClr val="dk2"/>
              </a:buClr>
              <a:buSzPts val="2600"/>
              <a:buNone/>
              <a:defRPr sz="3467">
                <a:solidFill>
                  <a:schemeClr val="dk2"/>
                </a:solidFill>
              </a:defRPr>
            </a:lvl7pPr>
            <a:lvl8pPr lvl="7" rtl="0">
              <a:spcBef>
                <a:spcPts val="0"/>
              </a:spcBef>
              <a:spcAft>
                <a:spcPts val="0"/>
              </a:spcAft>
              <a:buClr>
                <a:schemeClr val="dk2"/>
              </a:buClr>
              <a:buSzPts val="2600"/>
              <a:buNone/>
              <a:defRPr sz="3467">
                <a:solidFill>
                  <a:schemeClr val="dk2"/>
                </a:solidFill>
              </a:defRPr>
            </a:lvl8pPr>
            <a:lvl9pPr lvl="8" rtl="0">
              <a:spcBef>
                <a:spcPts val="0"/>
              </a:spcBef>
              <a:spcAft>
                <a:spcPts val="0"/>
              </a:spcAft>
              <a:buClr>
                <a:schemeClr val="dk2"/>
              </a:buClr>
              <a:buSzPts val="2600"/>
              <a:buNone/>
              <a:defRPr sz="3467">
                <a:solidFill>
                  <a:schemeClr val="dk2"/>
                </a:solidFill>
              </a:defRPr>
            </a:lvl9pPr>
          </a:lstStyle>
          <a:p>
            <a:pPr marL="118530">
              <a:buSzPts val="2200"/>
            </a:pPr>
            <a:r>
              <a:rPr lang="vi-VN" sz="2400" i="1" spc="30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rPr>
              <a:t>Biểu hiện bản chất giai cấp của nhà nước: </a:t>
            </a:r>
            <a:endParaRPr lang="vi-VN" sz="2400" i="1" spc="300" dirty="0">
              <a:solidFill>
                <a:srgbClr val="FF0000"/>
              </a:solidFill>
              <a:latin typeface="OfficinaSans" panose="020B0500000000000000" pitchFamily="34" charset="0"/>
              <a:ea typeface="OfficinaSans" panose="020B0500000000000000" pitchFamily="34" charset="0"/>
              <a:cs typeface="OfficinaSans" panose="020B0500000000000000" pitchFamily="34" charset="0"/>
              <a:sym typeface="Times"/>
            </a:endParaRPr>
          </a:p>
        </p:txBody>
      </p:sp>
      <p:sp>
        <p:nvSpPr>
          <p:cNvPr id="6" name="TextBox 5">
            <a:extLst>
              <a:ext uri="{FF2B5EF4-FFF2-40B4-BE49-F238E27FC236}">
                <a16:creationId xmlns:a16="http://schemas.microsoft.com/office/drawing/2014/main" id="{70701F0F-7273-E2BE-A9EB-62D6D3C4D55B}"/>
              </a:ext>
            </a:extLst>
          </p:cNvPr>
          <p:cNvSpPr txBox="1"/>
          <p:nvPr/>
        </p:nvSpPr>
        <p:spPr>
          <a:xfrm>
            <a:off x="4830763" y="3606701"/>
            <a:ext cx="6350381" cy="2308324"/>
          </a:xfrm>
          <a:prstGeom prst="rect">
            <a:avLst/>
          </a:prstGeom>
          <a:noFill/>
        </p:spPr>
        <p:txBody>
          <a:bodyPr wrap="square">
            <a:spAutoFit/>
          </a:bodyPr>
          <a:lstStyle/>
          <a:p>
            <a:pPr marL="173038" lvl="1" indent="0" algn="just">
              <a:lnSpc>
                <a:spcPct val="100000"/>
              </a:lnSpc>
              <a:spcBef>
                <a:spcPts val="0"/>
              </a:spcBef>
              <a:buSzPts val="1600"/>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latin typeface="Calibri" panose="020F0502020204030204" pitchFamily="34" charset="0"/>
                <a:ea typeface="Calibri" panose="020F0502020204030204" pitchFamily="34" charset="0"/>
                <a:cs typeface="Calibri" panose="020F0502020204030204"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Định hướng xã hội chủ nghĩa trên phương diện kinh tế</a:t>
            </a:r>
          </a:p>
          <a:p>
            <a:pPr marL="173038" lvl="1" indent="0" algn="just">
              <a:lnSpc>
                <a:spcPct val="100000"/>
              </a:lnSpc>
              <a:spcBef>
                <a:spcPts val="0"/>
              </a:spcBef>
              <a:buSzPts val="1600"/>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Định hướng xã hội chủ nghĩa trên phương diện chính trị</a:t>
            </a:r>
          </a:p>
          <a:p>
            <a:pPr marL="173038" lvl="1" indent="0" algn="just">
              <a:lnSpc>
                <a:spcPct val="100000"/>
              </a:lnSpc>
              <a:spcBef>
                <a:spcPts val="0"/>
              </a:spcBef>
              <a:buSzPts val="1600"/>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latin typeface="NewCentury-Narrow" panose="020B0500000000000000" pitchFamily="34" charset="0"/>
                <a:ea typeface="NewCentury-Narrow" panose="020B0500000000000000" pitchFamily="34" charset="0"/>
                <a:cs typeface="NewCentury-Narrow" panose="020B0500000000000000" pitchFamily="34" charset="0"/>
              </a:rPr>
              <a:t>Định hướng xã hội chủ nghĩa trên phương diện văn hóa – xã hội</a:t>
            </a:r>
            <a:endParaRPr lang="vi-VN"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7" name="Picture 6" descr="C:\Users\QUOC HUY\Desktop\Logo_Đại_học_FPT.png">
            <a:extLst>
              <a:ext uri="{FF2B5EF4-FFF2-40B4-BE49-F238E27FC236}">
                <a16:creationId xmlns:a16="http://schemas.microsoft.com/office/drawing/2014/main" id="{68FF3F6E-5878-0EA1-B1AC-49A2DB45D7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CEF3ED2-5EE8-C2BC-609A-14B7DE6F5745}"/>
              </a:ext>
            </a:extLst>
          </p:cNvPr>
          <p:cNvGrpSpPr/>
          <p:nvPr/>
        </p:nvGrpSpPr>
        <p:grpSpPr>
          <a:xfrm>
            <a:off x="-578363" y="4027012"/>
            <a:ext cx="3341040" cy="2723920"/>
            <a:chOff x="-633627" y="4016416"/>
            <a:chExt cx="4002918" cy="2723920"/>
          </a:xfrm>
        </p:grpSpPr>
        <p:sp>
          <p:nvSpPr>
            <p:cNvPr id="9" name="Freeform: Shape 8">
              <a:extLst>
                <a:ext uri="{FF2B5EF4-FFF2-40B4-BE49-F238E27FC236}">
                  <a16:creationId xmlns:a16="http://schemas.microsoft.com/office/drawing/2014/main" id="{AB95D982-E761-C298-3AB3-DD45BB5C36B0}"/>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6CA1B92D-A506-5FB7-68C6-C09A7770703B}"/>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12892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barn(inVertical)">
                                      <p:cBhvr>
                                        <p:cTn id="7" dur="500"/>
                                        <p:tgtEl>
                                          <p:spTgt spid="20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5">
                                            <p:txEl>
                                              <p:pRg st="0" end="0"/>
                                            </p:txEl>
                                          </p:spTgt>
                                        </p:tgtEl>
                                        <p:attrNameLst>
                                          <p:attrName>style.visibility</p:attrName>
                                        </p:attrNameLst>
                                      </p:cBhvr>
                                      <p:to>
                                        <p:strVal val="visible"/>
                                      </p:to>
                                    </p:set>
                                    <p:animEffect transition="in" filter="barn(inVertical)">
                                      <p:cBhvr>
                                        <p:cTn id="10" dur="500"/>
                                        <p:tgtEl>
                                          <p:spTgt spid="205">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92;p31">
            <a:extLst>
              <a:ext uri="{FF2B5EF4-FFF2-40B4-BE49-F238E27FC236}">
                <a16:creationId xmlns:a16="http://schemas.microsoft.com/office/drawing/2014/main" id="{8B9E638A-D6DB-3DC8-6CC4-D21F6351ABF6}"/>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0"/>
            <a:ext cx="12191999" cy="6857999"/>
          </a:xfrm>
          <a:prstGeom prst="rect">
            <a:avLst/>
          </a:prstGeom>
          <a:ln w="127000" cap="rnd">
            <a:solidFill>
              <a:srgbClr val="FFFFFF"/>
            </a:solidFill>
          </a:ln>
          <a:effectLst>
            <a:outerShdw blurRad="76200" dist="95250" dir="10500000" sx="97000" sy="23000" kx="900000" algn="br" rotWithShape="0">
              <a:srgbClr val="000000">
                <a:alpha val="20000"/>
              </a:srgbClr>
            </a:outerShdw>
          </a:effectLst>
        </p:spPr>
      </p:pic>
      <p:sp>
        <p:nvSpPr>
          <p:cNvPr id="6" name="Google Shape;431;p43">
            <a:extLst>
              <a:ext uri="{FF2B5EF4-FFF2-40B4-BE49-F238E27FC236}">
                <a16:creationId xmlns:a16="http://schemas.microsoft.com/office/drawing/2014/main" id="{6660DFD4-42FF-1D23-76FA-3DC0DB26F51F}"/>
              </a:ext>
            </a:extLst>
          </p:cNvPr>
          <p:cNvSpPr txBox="1"/>
          <p:nvPr/>
        </p:nvSpPr>
        <p:spPr>
          <a:xfrm>
            <a:off x="1746325" y="504402"/>
            <a:ext cx="8999340" cy="1000193"/>
          </a:xfrm>
          <a:prstGeom prst="rect">
            <a:avLst/>
          </a:prstGeom>
          <a:noFill/>
          <a:ln>
            <a:noFill/>
          </a:ln>
        </p:spPr>
        <p:txBody>
          <a:bodyPr spcFirstLastPara="1" wrap="square" lIns="0" tIns="0" rIns="0" bIns="0" anchor="t" anchorCtr="0">
            <a:noAutofit/>
          </a:bodyPr>
          <a:lstStyle/>
          <a:p>
            <a:pPr algn="ctr">
              <a:lnSpc>
                <a:spcPct val="140000"/>
              </a:lnSpc>
            </a:pPr>
            <a:r>
              <a:rPr lang="vi-VN" sz="2133" b="1">
                <a:solidFill>
                  <a:srgbClr val="FFFF00"/>
                </a:solidFill>
                <a:latin typeface="Open Sans" panose="020B0606030504020204" pitchFamily="34" charset="0"/>
                <a:ea typeface="Open Sans" panose="020B0606030504020204" pitchFamily="34" charset="0"/>
                <a:cs typeface="Open Sans" panose="020B0606030504020204" pitchFamily="34" charset="0"/>
              </a:rPr>
              <a:t>Sự thống nhất giữa bản chất giai cấp công nhân với tính </a:t>
            </a:r>
            <a:endParaRPr lang="vi-VN" sz="933">
              <a:solidFill>
                <a:srgbClr val="FFFF0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40000"/>
              </a:lnSpc>
            </a:pPr>
            <a:r>
              <a:rPr lang="vi-VN" sz="2133" b="1">
                <a:solidFill>
                  <a:srgbClr val="FFFF00"/>
                </a:solidFill>
                <a:latin typeface="Open Sans" panose="020B0606030504020204" pitchFamily="34" charset="0"/>
                <a:ea typeface="Open Sans" panose="020B0606030504020204" pitchFamily="34" charset="0"/>
                <a:cs typeface="Open Sans" panose="020B0606030504020204" pitchFamily="34" charset="0"/>
              </a:rPr>
              <a:t>Nhân dân và tính dân tộc của nhà nước</a:t>
            </a:r>
            <a:endParaRPr lang="vi-VN" sz="933" dirty="0">
              <a:solidFill>
                <a:srgbClr val="FFFF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Google Shape;435;p43">
            <a:extLst>
              <a:ext uri="{FF2B5EF4-FFF2-40B4-BE49-F238E27FC236}">
                <a16:creationId xmlns:a16="http://schemas.microsoft.com/office/drawing/2014/main" id="{9156502A-EEA1-F8E7-0751-B0525B404781}"/>
              </a:ext>
            </a:extLst>
          </p:cNvPr>
          <p:cNvSpPr txBox="1"/>
          <p:nvPr/>
        </p:nvSpPr>
        <p:spPr>
          <a:xfrm>
            <a:off x="1000892" y="3160423"/>
            <a:ext cx="10317892" cy="1126927"/>
          </a:xfrm>
          <a:prstGeom prst="rect">
            <a:avLst/>
          </a:prstGeom>
          <a:noFill/>
          <a:ln>
            <a:noFill/>
          </a:ln>
        </p:spPr>
        <p:txBody>
          <a:bodyPr spcFirstLastPara="1" wrap="square" lIns="0" tIns="0" rIns="0" bIns="0" anchor="t" anchorCtr="0">
            <a:noAutofit/>
          </a:bodyPr>
          <a:lstStyle/>
          <a:p>
            <a:pPr>
              <a:lnSpc>
                <a:spcPct val="140000"/>
              </a:lnSpc>
            </a:pPr>
            <a:r>
              <a:rPr lang="en-US" sz="240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Nhà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nước</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Nam ra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đời</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là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kết</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quả</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cuộc</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đấu</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tranh</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lâu</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dài</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và</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gian</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khổ</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nhiều</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thế</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hệ</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người</a:t>
            </a:r>
            <a:r>
              <a:rPr lang="en-US"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err="1">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240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 Nam, </a:t>
            </a:r>
            <a:r>
              <a:rPr lang="vi-VN" sz="2400">
                <a:solidFill>
                  <a:srgbClr val="FFFF00"/>
                </a:solidFill>
                <a:effectLst/>
                <a:latin typeface="ZapfChancery-Medium" panose="00000400000000000000" pitchFamily="2" charset="0"/>
                <a:ea typeface="ZapfChancery-Medium" panose="00000400000000000000" pitchFamily="2" charset="0"/>
                <a:cs typeface="ZapfChancery-Medium" panose="00000400000000000000" pitchFamily="2" charset="0"/>
              </a:rPr>
              <a:t>do vây, không phải của riêng giai cấp, tầng lớp nào, mà là thuộc về nhân d</a:t>
            </a:r>
            <a:r>
              <a:rPr lang="en-US" sz="240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â</a:t>
            </a:r>
            <a:r>
              <a:rPr lang="vi-VN" sz="2400">
                <a:solidFill>
                  <a:srgbClr val="FFFF00"/>
                </a:solidFill>
                <a:effectLst/>
                <a:latin typeface="ZapfChancery-Medium" panose="00000400000000000000" pitchFamily="2" charset="0"/>
                <a:ea typeface="ZapfChancery-Medium" panose="00000400000000000000" pitchFamily="2" charset="0"/>
                <a:cs typeface="ZapfChancery-Medium" panose="00000400000000000000" pitchFamily="2" charset="0"/>
              </a:rPr>
              <a:t>n.</a:t>
            </a:r>
            <a:endParaRPr lang="en-US" sz="2400">
              <a:solidFill>
                <a:srgbClr val="FFFF00"/>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a:p>
            <a:pPr>
              <a:lnSpc>
                <a:spcPct val="140000"/>
              </a:lnSpc>
            </a:pPr>
            <a:endParaRPr sz="2400" dirty="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 name="Google Shape;436;p43">
            <a:extLst>
              <a:ext uri="{FF2B5EF4-FFF2-40B4-BE49-F238E27FC236}">
                <a16:creationId xmlns:a16="http://schemas.microsoft.com/office/drawing/2014/main" id="{1999753F-6B69-97F2-5437-A830E1718F76}"/>
              </a:ext>
            </a:extLst>
          </p:cNvPr>
          <p:cNvSpPr txBox="1"/>
          <p:nvPr/>
        </p:nvSpPr>
        <p:spPr>
          <a:xfrm>
            <a:off x="974835" y="4326667"/>
            <a:ext cx="10317892" cy="1229361"/>
          </a:xfrm>
          <a:prstGeom prst="rect">
            <a:avLst/>
          </a:prstGeom>
          <a:noFill/>
          <a:ln>
            <a:noFill/>
          </a:ln>
        </p:spPr>
        <p:txBody>
          <a:bodyPr spcFirstLastPara="1" wrap="square" lIns="0" tIns="0" rIns="0" bIns="0" anchor="t" anchorCtr="0">
            <a:noAutofit/>
          </a:bodyPr>
          <a:lstStyle/>
          <a:p>
            <a:pPr>
              <a:lnSpc>
                <a:spcPct val="140000"/>
              </a:lnSpc>
            </a:pPr>
            <a:r>
              <a:rPr lang="en-US" sz="240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Nhà nước Việt Nam bảo vệ lợi ích của nhân dân, lấy lợi ích nhân dân làm cơ bản. Q</a:t>
            </a:r>
            <a:r>
              <a:rPr lang="vi-VN" sz="2400">
                <a:solidFill>
                  <a:srgbClr val="FFFF00"/>
                </a:solidFill>
                <a:effectLst/>
                <a:latin typeface="ZapfChancery-Medium" panose="00000400000000000000" pitchFamily="2" charset="0"/>
                <a:ea typeface="ZapfChancery-Medium" panose="00000400000000000000" pitchFamily="2" charset="0"/>
                <a:cs typeface="ZapfChancery-Medium" panose="00000400000000000000" pitchFamily="2" charset="0"/>
              </a:rPr>
              <a:t>uyền lợi cơ bản của giai cấp công nhân thống nhất với lợi ích của nhân dân lao động và của toàn dân tộc.</a:t>
            </a:r>
            <a:endParaRPr sz="240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9" name="Google Shape;437;p43">
            <a:extLst>
              <a:ext uri="{FF2B5EF4-FFF2-40B4-BE49-F238E27FC236}">
                <a16:creationId xmlns:a16="http://schemas.microsoft.com/office/drawing/2014/main" id="{5277EE80-E856-36FB-3C87-0FA5D8EDE306}"/>
              </a:ext>
            </a:extLst>
          </p:cNvPr>
          <p:cNvSpPr txBox="1"/>
          <p:nvPr/>
        </p:nvSpPr>
        <p:spPr>
          <a:xfrm>
            <a:off x="1031591" y="5548347"/>
            <a:ext cx="10232069" cy="846267"/>
          </a:xfrm>
          <a:prstGeom prst="rect">
            <a:avLst/>
          </a:prstGeom>
          <a:noFill/>
          <a:ln>
            <a:noFill/>
          </a:ln>
        </p:spPr>
        <p:txBody>
          <a:bodyPr spcFirstLastPara="1" wrap="square" lIns="0" tIns="0" rIns="0" bIns="0" anchor="t" anchorCtr="0">
            <a:noAutofit/>
          </a:bodyPr>
          <a:lstStyle/>
          <a:p>
            <a:pPr>
              <a:lnSpc>
                <a:spcPct val="140000"/>
              </a:lnSpc>
            </a:pPr>
            <a:r>
              <a:rPr lang="vi-VN" sz="2400">
                <a:solidFill>
                  <a:srgbClr val="FFFF00"/>
                </a:solidFill>
                <a:effectLst/>
                <a:latin typeface="ZapfChancery-Medium" panose="00000400000000000000" pitchFamily="2" charset="0"/>
                <a:ea typeface="ZapfChancery-Medium" panose="00000400000000000000" pitchFamily="2" charset="0"/>
                <a:cs typeface="ZapfChancery-Medium" panose="00000400000000000000" pitchFamily="2" charset="0"/>
              </a:rPr>
              <a:t>Nhà nước mới ở Việt Nam đã đảm đương nhiệm vụ mà toàn thể dân tộc giao phó</a:t>
            </a:r>
            <a:r>
              <a:rPr lang="en-US" sz="240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sz="240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10" name="Picture 9" descr="C:\Users\QUOC HUY\Desktop\Logo_Đại_học_FPT.png">
            <a:extLst>
              <a:ext uri="{FF2B5EF4-FFF2-40B4-BE49-F238E27FC236}">
                <a16:creationId xmlns:a16="http://schemas.microsoft.com/office/drawing/2014/main" id="{7DBFBC2D-BD9B-5F13-1FCA-925A8ECCF5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CD1FFE5-7644-FD06-3FE2-F0DF6F7E7E7A}"/>
              </a:ext>
            </a:extLst>
          </p:cNvPr>
          <p:cNvGrpSpPr/>
          <p:nvPr/>
        </p:nvGrpSpPr>
        <p:grpSpPr>
          <a:xfrm>
            <a:off x="-578363" y="4027012"/>
            <a:ext cx="3341040" cy="2723920"/>
            <a:chOff x="-633627" y="4016416"/>
            <a:chExt cx="4002918" cy="2723920"/>
          </a:xfrm>
        </p:grpSpPr>
        <p:sp>
          <p:nvSpPr>
            <p:cNvPr id="12" name="Freeform: Shape 11">
              <a:extLst>
                <a:ext uri="{FF2B5EF4-FFF2-40B4-BE49-F238E27FC236}">
                  <a16:creationId xmlns:a16="http://schemas.microsoft.com/office/drawing/2014/main" id="{F43AF569-0004-AB37-6121-920D13272AD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26C8583C-72F9-755E-B467-1A3406711AC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482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675261" y="465559"/>
            <a:ext cx="8841478" cy="738208"/>
          </a:xfrm>
          <a:prstGeom prst="rect">
            <a:avLst/>
          </a:prstGeom>
        </p:spPr>
        <p:txBody>
          <a:bodyPr spcFirstLastPara="1" vert="horz" wrap="square" lIns="121900" tIns="121900" rIns="121900" bIns="121900" rtlCol="0" anchor="t" anchorCtr="0">
            <a:noAutofit/>
          </a:bodyPr>
          <a:lstStyle/>
          <a:p>
            <a:r>
              <a:rPr lang="vi-VN"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b. Nhà nước của nhân dân</a:t>
            </a:r>
            <a:endParaRPr sz="24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 name="Google Shape;92;p17"/>
          <p:cNvSpPr txBox="1">
            <a:spLocks noGrp="1"/>
          </p:cNvSpPr>
          <p:nvPr>
            <p:ph type="body" idx="1"/>
          </p:nvPr>
        </p:nvSpPr>
        <p:spPr>
          <a:xfrm>
            <a:off x="729204" y="995423"/>
            <a:ext cx="6898511" cy="5456177"/>
          </a:xfrm>
          <a:prstGeom prst="rect">
            <a:avLst/>
          </a:prstGeom>
        </p:spPr>
        <p:txBody>
          <a:bodyPr spcFirstLastPara="1" vert="horz" wrap="square" lIns="121900" tIns="121900" rIns="121900" bIns="121900" rtlCol="0" anchor="t" anchorCtr="0">
            <a:noAutofit/>
          </a:bodyPr>
          <a:lstStyle/>
          <a:p>
            <a:pPr marL="152396" indent="0">
              <a:lnSpc>
                <a:spcPct val="150000"/>
              </a:lnSpc>
              <a:buSzPts val="1800"/>
              <a:buNone/>
            </a:pPr>
            <a:r>
              <a:rPr lang="en-US" sz="2400" b="1" spc="-15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Nội hàm n</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hà nước của nhân dân</a:t>
            </a:r>
            <a:endParaRPr lang="en-US" sz="2400" b="1" spc="-15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152396" indent="0">
              <a:lnSpc>
                <a:spcPct val="150000"/>
              </a:lnSpc>
              <a:buSzPts val="180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i="1" spc="-150">
                <a:latin typeface="Open Sans" panose="020B0606030504020204" pitchFamily="34" charset="0"/>
                <a:ea typeface="Open Sans" panose="020B0606030504020204" pitchFamily="34" charset="0"/>
                <a:cs typeface="Open Sans" panose="020B0606030504020204" pitchFamily="34" charset="0"/>
              </a:rPr>
              <a:t>Quyền lực nhà nước là “thừa ủy quyền” của nhân dân.</a:t>
            </a:r>
            <a:r>
              <a:rPr lang="vi-VN" sz="2400" spc="-150">
                <a:latin typeface="Open Sans" panose="020B0606030504020204" pitchFamily="34" charset="0"/>
                <a:ea typeface="Open Sans" panose="020B0606030504020204" pitchFamily="34" charset="0"/>
                <a:cs typeface="Open Sans" panose="020B0606030504020204" pitchFamily="34" charset="0"/>
              </a:rPr>
              <a:t> </a:t>
            </a:r>
            <a:endParaRPr lang="en-US" sz="2400" spc="-150">
              <a:latin typeface="Open Sans" panose="020B0606030504020204" pitchFamily="34" charset="0"/>
              <a:ea typeface="Open Sans" panose="020B0606030504020204" pitchFamily="34" charset="0"/>
              <a:cs typeface="Open Sans" panose="020B0606030504020204" pitchFamily="34" charset="0"/>
            </a:endParaRPr>
          </a:p>
          <a:p>
            <a:pPr marL="152396" indent="0">
              <a:lnSpc>
                <a:spcPct val="150000"/>
              </a:lnSpc>
              <a:buSzPts val="180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i="1" spc="-15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Nhân dân có quyền kiểm soát, phê hình nhà nước, có quyền bãi miễn những đại biểu mà họ đã lựa chọn, bầu ra và có quyền giải tán những thiết chế quyền lực mà họ đã lập nên.</a:t>
            </a:r>
            <a:r>
              <a:rPr lang="vi-VN" sz="2400" spc="-15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endParaRPr lang="en-US" sz="2400" spc="-15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marL="152396" indent="0">
              <a:lnSpc>
                <a:spcPct val="150000"/>
              </a:lnSpc>
              <a:buSzPts val="1800"/>
              <a:buNone/>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i="1" spc="-15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Luật pháp dân chủ </a:t>
            </a:r>
            <a:r>
              <a:rPr lang="en-US" sz="2400" i="1" spc="-15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và</a:t>
            </a:r>
            <a:r>
              <a:rPr lang="vi-VN" sz="2400" i="1" spc="-15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là công cụ quyền lực của nhân dân.</a:t>
            </a:r>
            <a:r>
              <a:rPr lang="vi-VN" sz="2400" spc="-15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endParaRPr lang="vi-VN" sz="2400" spc="-15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B886884D-E143-41F1-A22F-6637ACBCF66C}"/>
              </a:ext>
            </a:extLst>
          </p:cNvPr>
          <p:cNvPicPr>
            <a:picLocks noChangeAspect="1"/>
          </p:cNvPicPr>
          <p:nvPr/>
        </p:nvPicPr>
        <p:blipFill>
          <a:blip r:embed="rId3"/>
          <a:stretch>
            <a:fillRect/>
          </a:stretch>
        </p:blipFill>
        <p:spPr>
          <a:xfrm>
            <a:off x="7755038" y="1666754"/>
            <a:ext cx="3957366" cy="3831221"/>
          </a:xfrm>
          <a:prstGeom prst="rect">
            <a:avLst/>
          </a:prstGeom>
          <a:ln>
            <a:noFill/>
          </a:ln>
          <a:effectLst>
            <a:softEdge rad="112500"/>
          </a:effectLst>
        </p:spPr>
      </p:pic>
      <p:pic>
        <p:nvPicPr>
          <p:cNvPr id="5" name="Picture 4" descr="C:\Users\QUOC HUY\Desktop\Logo_Đại_học_FPT.png">
            <a:extLst>
              <a:ext uri="{FF2B5EF4-FFF2-40B4-BE49-F238E27FC236}">
                <a16:creationId xmlns:a16="http://schemas.microsoft.com/office/drawing/2014/main" id="{4CFAF079-492E-D96C-2735-6659652826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55C1A99-A47D-D6F2-7639-3967047499A6}"/>
              </a:ext>
            </a:extLst>
          </p:cNvPr>
          <p:cNvGrpSpPr/>
          <p:nvPr/>
        </p:nvGrpSpPr>
        <p:grpSpPr>
          <a:xfrm>
            <a:off x="-578363" y="4027012"/>
            <a:ext cx="3341040" cy="2723920"/>
            <a:chOff x="-633627" y="4016416"/>
            <a:chExt cx="4002918" cy="2723920"/>
          </a:xfrm>
        </p:grpSpPr>
        <p:sp>
          <p:nvSpPr>
            <p:cNvPr id="7" name="Freeform: Shape 6">
              <a:extLst>
                <a:ext uri="{FF2B5EF4-FFF2-40B4-BE49-F238E27FC236}">
                  <a16:creationId xmlns:a16="http://schemas.microsoft.com/office/drawing/2014/main" id="{F2114DB5-E405-CE26-D731-7915B1768FB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349CFA51-C737-FB31-FF69-687F81CA3644}"/>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animEffect transition="in" filter="barn(inVertical)">
                                      <p:cBhvr>
                                        <p:cTn id="7" dur="500"/>
                                        <p:tgtEl>
                                          <p:spTgt spid="9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2">
                                            <p:txEl>
                                              <p:pRg st="1" end="1"/>
                                            </p:txEl>
                                          </p:spTgt>
                                        </p:tgtEl>
                                        <p:attrNameLst>
                                          <p:attrName>style.visibility</p:attrName>
                                        </p:attrNameLst>
                                      </p:cBhvr>
                                      <p:to>
                                        <p:strVal val="visible"/>
                                      </p:to>
                                    </p:set>
                                    <p:animEffect transition="in" filter="barn(inVertical)">
                                      <p:cBhvr>
                                        <p:cTn id="10" dur="500"/>
                                        <p:tgtEl>
                                          <p:spTgt spid="92">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92">
                                            <p:txEl>
                                              <p:pRg st="2" end="2"/>
                                            </p:txEl>
                                          </p:spTgt>
                                        </p:tgtEl>
                                        <p:attrNameLst>
                                          <p:attrName>style.visibility</p:attrName>
                                        </p:attrNameLst>
                                      </p:cBhvr>
                                      <p:to>
                                        <p:strVal val="visible"/>
                                      </p:to>
                                    </p:set>
                                    <p:animEffect transition="in" filter="barn(inVertical)">
                                      <p:cBhvr>
                                        <p:cTn id="13" dur="500"/>
                                        <p:tgtEl>
                                          <p:spTgt spid="92">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92">
                                            <p:txEl>
                                              <p:pRg st="3" end="3"/>
                                            </p:txEl>
                                          </p:spTgt>
                                        </p:tgtEl>
                                        <p:attrNameLst>
                                          <p:attrName>style.visibility</p:attrName>
                                        </p:attrNameLst>
                                      </p:cBhvr>
                                      <p:to>
                                        <p:strVal val="visible"/>
                                      </p:to>
                                    </p:set>
                                    <p:animEffect transition="in" filter="barn(inVertical)">
                                      <p:cBhvr>
                                        <p:cTn id="16" dur="500"/>
                                        <p:tgtEl>
                                          <p:spTgt spid="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TotalTime>
  <Words>2353</Words>
  <Application>Microsoft Office PowerPoint</Application>
  <PresentationFormat>Widescreen</PresentationFormat>
  <Paragraphs>107</Paragraphs>
  <Slides>17</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Calibri Light</vt:lpstr>
      <vt:lpstr>NewCentury</vt:lpstr>
      <vt:lpstr>NewCentury-Narrow</vt:lpstr>
      <vt:lpstr>OfficinaSans</vt:lpstr>
      <vt:lpstr>Open Sans</vt:lpstr>
      <vt:lpstr>Times New Roman</vt:lpstr>
      <vt:lpstr>Wingdings</vt:lpstr>
      <vt:lpstr>ZapfChancery-Medium</vt:lpstr>
      <vt:lpstr>Office Theme</vt:lpstr>
      <vt:lpstr>PowerPoint Presentation</vt:lpstr>
      <vt:lpstr>PowerPoint Presentation</vt:lpstr>
      <vt:lpstr>PowerPoint Presentation</vt:lpstr>
      <vt:lpstr>Biểu hiện bản chất giai cấp của nhà nước: </vt:lpstr>
      <vt:lpstr>PowerPoint Presentation</vt:lpstr>
      <vt:lpstr>PowerPoint Presentation</vt:lpstr>
      <vt:lpstr>PowerPoint Presentation</vt:lpstr>
      <vt:lpstr>PowerPoint Presentation</vt:lpstr>
      <vt:lpstr>b. Nhà nước của nhân dân</vt:lpstr>
      <vt:lpstr>PowerPoint Presentation</vt:lpstr>
      <vt:lpstr>PowerPoint Presentation</vt:lpstr>
      <vt:lpstr>PowerPoint Presentation</vt:lpstr>
      <vt:lpstr>PowerPoint Presentation</vt:lpstr>
      <vt:lpstr>PowerPoint Presentation</vt:lpstr>
      <vt:lpstr>c. Pháp quyền nhân nghĩa</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25</cp:revision>
  <dcterms:created xsi:type="dcterms:W3CDTF">2024-02-17T06:24:04Z</dcterms:created>
  <dcterms:modified xsi:type="dcterms:W3CDTF">2024-03-08T00:03:52Z</dcterms:modified>
</cp:coreProperties>
</file>